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80" r:id="rId6"/>
  </p:sldMasterIdLst>
  <p:notesMasterIdLst>
    <p:notesMasterId r:id="rId71"/>
  </p:notesMasterIdLst>
  <p:handoutMasterIdLst>
    <p:handoutMasterId r:id="rId72"/>
  </p:handoutMasterIdLst>
  <p:sldIdLst>
    <p:sldId id="4601" r:id="rId7"/>
    <p:sldId id="298" r:id="rId8"/>
    <p:sldId id="394" r:id="rId9"/>
    <p:sldId id="4600" r:id="rId10"/>
    <p:sldId id="4571" r:id="rId11"/>
    <p:sldId id="4573" r:id="rId12"/>
    <p:sldId id="4570" r:id="rId13"/>
    <p:sldId id="464" r:id="rId14"/>
    <p:sldId id="4574" r:id="rId15"/>
    <p:sldId id="4589" r:id="rId16"/>
    <p:sldId id="4594" r:id="rId17"/>
    <p:sldId id="4577" r:id="rId18"/>
    <p:sldId id="4590" r:id="rId19"/>
    <p:sldId id="4591" r:id="rId20"/>
    <p:sldId id="468" r:id="rId21"/>
    <p:sldId id="4576" r:id="rId22"/>
    <p:sldId id="4578" r:id="rId23"/>
    <p:sldId id="4592" r:id="rId24"/>
    <p:sldId id="4593" r:id="rId25"/>
    <p:sldId id="4579" r:id="rId26"/>
    <p:sldId id="4575" r:id="rId27"/>
    <p:sldId id="4588" r:id="rId28"/>
    <p:sldId id="4580" r:id="rId29"/>
    <p:sldId id="4595" r:id="rId30"/>
    <p:sldId id="4599" r:id="rId31"/>
    <p:sldId id="4596" r:id="rId32"/>
    <p:sldId id="4581" r:id="rId33"/>
    <p:sldId id="4598" r:id="rId34"/>
    <p:sldId id="4584" r:id="rId35"/>
    <p:sldId id="4585" r:id="rId36"/>
    <p:sldId id="4597" r:id="rId37"/>
    <p:sldId id="4587" r:id="rId38"/>
    <p:sldId id="4586" r:id="rId39"/>
    <p:sldId id="4602" r:id="rId40"/>
    <p:sldId id="383" r:id="rId41"/>
    <p:sldId id="4603" r:id="rId42"/>
    <p:sldId id="4604" r:id="rId43"/>
    <p:sldId id="4605" r:id="rId44"/>
    <p:sldId id="4606" r:id="rId45"/>
    <p:sldId id="4607" r:id="rId46"/>
    <p:sldId id="4608" r:id="rId47"/>
    <p:sldId id="4609" r:id="rId48"/>
    <p:sldId id="4610" r:id="rId49"/>
    <p:sldId id="4611" r:id="rId50"/>
    <p:sldId id="4621" r:id="rId51"/>
    <p:sldId id="4622" r:id="rId52"/>
    <p:sldId id="4623" r:id="rId53"/>
    <p:sldId id="4624" r:id="rId54"/>
    <p:sldId id="4625" r:id="rId55"/>
    <p:sldId id="4626" r:id="rId56"/>
    <p:sldId id="4627" r:id="rId57"/>
    <p:sldId id="4628" r:id="rId58"/>
    <p:sldId id="4629" r:id="rId59"/>
    <p:sldId id="4617" r:id="rId60"/>
    <p:sldId id="4618" r:id="rId61"/>
    <p:sldId id="4620" r:id="rId62"/>
    <p:sldId id="4616" r:id="rId63"/>
    <p:sldId id="4630" r:id="rId64"/>
    <p:sldId id="4631" r:id="rId65"/>
    <p:sldId id="4612" r:id="rId66"/>
    <p:sldId id="4613" r:id="rId67"/>
    <p:sldId id="4632" r:id="rId68"/>
    <p:sldId id="287" r:id="rId69"/>
    <p:sldId id="286" r:id="rId7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004E"/>
    <a:srgbClr val="00345F"/>
    <a:srgbClr val="3C165B"/>
    <a:srgbClr val="F9B000"/>
    <a:srgbClr val="97D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B2417F-8B67-400C-B5F2-83F28B748779}" v="5" dt="2024-11-26T16:00:03.2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g4d\DCW\13_Pr&#228;sentationen\28_Durchblick_Astrazeneca\diesundd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C9-4B72-BBA5-CF95AFCB99F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C9-4B72-BBA5-CF95AFCB99F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C9-4B72-BBA5-CF95AFCB99FF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DC9-4B72-BBA5-CF95AFCB99FF}"/>
              </c:ext>
            </c:extLst>
          </c:dPt>
          <c:dPt>
            <c:idx val="4"/>
            <c:bubble3D val="0"/>
            <c:spPr>
              <a:solidFill>
                <a:srgbClr val="D60A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DC9-4B72-BBA5-CF95AFCB99FF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DC9-4B72-BBA5-CF95AFCB99FF}"/>
              </c:ext>
            </c:extLst>
          </c:dPt>
          <c:dPt>
            <c:idx val="6"/>
            <c:bubble3D val="0"/>
            <c:spPr>
              <a:solidFill>
                <a:srgbClr val="ACD1D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DC9-4B72-BBA5-CF95AFCB99FF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DC9-4B72-BBA5-CF95AFCB99FF}"/>
              </c:ext>
            </c:extLst>
          </c:dPt>
          <c:dPt>
            <c:idx val="8"/>
            <c:bubble3D val="0"/>
            <c:spPr>
              <a:solidFill>
                <a:srgbClr val="FFD6D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DC9-4B72-BBA5-CF95AFCB99FF}"/>
              </c:ext>
            </c:extLst>
          </c:dPt>
          <c:dLbls>
            <c:dLbl>
              <c:idx val="0"/>
              <c:layout>
                <c:manualLayout>
                  <c:x val="-0.05"/>
                  <c:y val="-1.9251009689546359E-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42AD5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C9-4B72-BBA5-CF95AFCB99FF}"/>
                </c:ext>
              </c:extLst>
            </c:dLbl>
            <c:dLbl>
              <c:idx val="2"/>
              <c:layout>
                <c:manualLayout>
                  <c:x val="9.9152778757968952E-3"/>
                  <c:y val="8.38137836645957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5C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15958408528002"/>
                      <c:h val="0.13424731110535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DC9-4B72-BBA5-CF95AFCB99FF}"/>
                </c:ext>
              </c:extLst>
            </c:dLbl>
            <c:dLbl>
              <c:idx val="4"/>
              <c:layout>
                <c:manualLayout>
                  <c:x val="4.4134143923429577E-3"/>
                  <c:y val="7.19962904627513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A12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81782222804733"/>
                      <c:h val="0.190917922811295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DDC9-4B72-BBA5-CF95AFCB99FF}"/>
                </c:ext>
              </c:extLst>
            </c:dLbl>
            <c:dLbl>
              <c:idx val="6"/>
              <c:layout>
                <c:manualLayout>
                  <c:x val="-0.17186123181465313"/>
                  <c:y val="-2.04662331434524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FD1E4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9540027086883"/>
                      <c:h val="0.184683628053210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DDC9-4B72-BBA5-CF95AFCB99FF}"/>
                </c:ext>
              </c:extLst>
            </c:dLbl>
            <c:dLbl>
              <c:idx val="8"/>
              <c:layout>
                <c:manualLayout>
                  <c:x val="5.0000218722659667E-2"/>
                  <c:y val="4.3010752688172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D6D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94444444444447"/>
                      <c:h val="0.134247311827956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DDC9-4B72-BBA5-CF95AFCB99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Tabelle1!$D$10:$D$18</c:f>
              <c:strCache>
                <c:ptCount val="9"/>
                <c:pt idx="0">
                  <c:v>Vulvakarzinom</c:v>
                </c:pt>
                <c:pt idx="2">
                  <c:v>Vaginalkarzinom</c:v>
                </c:pt>
                <c:pt idx="4">
                  <c:v>Zervixkarzinom</c:v>
                </c:pt>
                <c:pt idx="6">
                  <c:v>Endometriumkarzinom</c:v>
                </c:pt>
                <c:pt idx="8">
                  <c:v>Ovarialkarzinom</c:v>
                </c:pt>
              </c:strCache>
            </c:strRef>
          </c:cat>
          <c:val>
            <c:numRef>
              <c:f>Tabelle1!$E$10:$E$18</c:f>
              <c:numCache>
                <c:formatCode>General</c:formatCode>
                <c:ptCount val="9"/>
                <c:pt idx="0">
                  <c:v>3215</c:v>
                </c:pt>
                <c:pt idx="2">
                  <c:v>440</c:v>
                </c:pt>
                <c:pt idx="4">
                  <c:v>4609</c:v>
                </c:pt>
                <c:pt idx="6">
                  <c:v>10716</c:v>
                </c:pt>
                <c:pt idx="8">
                  <c:v>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DC9-4B72-BBA5-CF95AFCB99F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A8E8E60-FA47-F1AF-9799-EAD8B6BB74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285945-0118-36E4-71E5-ECFC2E0208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4D445-0EB4-014A-B0B6-2CED01B77289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7E39E6-ED1B-E153-5808-DC8FB51C37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DAFD72-298E-4483-67CD-64E2C17773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BD389-9775-DB46-8E65-EA13668B3A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27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34E63-7885-AE42-9D55-4AF240BB3FD9}" type="datetimeFigureOut">
              <a:rPr lang="de-DE" smtClean="0"/>
              <a:t>04.03.2025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0CAE6-097D-8145-93BD-4DDDC38088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793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1291057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D72F7-54C5-5379-8A91-DA8BD0842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BCFBB84-D260-1425-DEF3-F1028CA84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E291873-CF1C-8347-16D1-94FE4BFB4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A0BA0F-7A0B-F52B-9428-59B3625F2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304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DFE51-47A5-E786-64AF-DACF1C3CE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23042D2-000E-DBB2-3F11-92DB76FEA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9046F15-5F4D-EFCE-7FF6-B25CD365A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989FC5-730B-286A-FABC-11DBE0BE3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708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A7200-B808-F1B4-3E2F-22B4134F4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F4CB83A-5869-CB48-3A72-698632CBB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CCF02E7-BE72-54AA-F0B5-6A68CC30A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CIN3 (HSIL)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9F0D34-CB4D-0656-C5D9-24A041A97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012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AD13-50B2-E840-160B-F7B985E54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23B3082-FB79-EE5D-0A4B-0117C1604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685575B-0A11-DF5C-6CDF-4C72DAED9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0E9D68-3B37-3ABE-33D1-D3B2CB487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928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E32FA-6F4D-1356-CE65-206F0FEEE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2AFAEF7-518A-4B8E-2FAD-912C808AA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50B7011-15C2-9446-805B-70626098C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51902A-E50A-4A3D-BCF0-8FB106E94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100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5BF28-D84A-8A7B-E41A-74AF9EDE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0127CEF-A21F-D1A4-AF4E-6CBC52261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E6AD224-1ED6-E692-5F06-23A0DBE9B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Invasives Plattenepithelkarzinom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20CB33-7864-322E-0D2E-C40368B382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278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CC02D-6CB9-16CA-45B6-FEC6C5EF1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15441B-B445-F97D-0BDF-5927690E8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6E15B39-A767-BF68-5680-971BB7107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79F47-B686-291B-7996-D53847BC6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273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C5419-3B1F-E03E-01D5-CE918D3D4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6CF6758-ADB7-CDE5-E94A-7998C5FE3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964F91A-31D5-DBA1-67F5-BF5B0AAED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ACIS+SMILE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09B722-C193-4C13-2C08-EB50CB277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662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4167A-F3F7-1C41-E13E-4D824E7B1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9683200-F6BB-A229-04B7-27F6D5B37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055D11-3695-E801-8DE7-6A4CD43E8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1F14C7-C4BE-307F-5281-16CC31CD7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440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5E3E8-76D0-87EF-80A2-23D50B1A3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EBFC298-60C2-824B-5572-79D9AB40D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B085847-C16C-42D5-5BEA-6CA7B79A1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986333-E0E6-AFFB-723E-996D35D67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710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E5F8D-19A5-1833-BAE6-CED44F7A7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3BD1F81-F678-1E26-92B4-781D43F1D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C201E5A-84F6-388C-7BA6-B75841525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5BB22B-C2A9-DD4E-B146-662A88119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411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BBA8B-042D-C06E-10F6-4DEB43745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564AA8-2C93-C773-B062-5881C3308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C51ACA5-E6B6-1B7E-E6A9-FD80CCA81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>
              <a:solidFill>
                <a:srgbClr val="FF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2A2CAD-3F3A-842A-9E89-061EA714A0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237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745C9-075B-A75E-0421-0D6C256A9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CCAB7F-EA81-DCF3-5842-9D0FA2CD42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34A359C-DF26-4A81-713A-70B33A98A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Invasives HPV-positives Adenokarzinom der Zervix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6A3414-8CE9-13A0-34C3-52D0AD62C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247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6254F-2FFA-FC2B-3CF0-D36DC5396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E68A46D-8E40-9C7E-42FD-3358DAF72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38D9847-3F31-0404-A024-5728B97BA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3F0A5F-F633-6841-EAB2-103668B7D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171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9285E-ABE9-9E18-7985-B005CF4A0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EA78E6-B398-1C7C-8199-E1877CC0F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68970FE-4164-44B1-25F7-AB0106FC3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Fall 1: EIN in einem </a:t>
            </a:r>
            <a:r>
              <a:rPr lang="de-DE" err="1"/>
              <a:t>Endometriumschleimhautpolypen</a:t>
            </a:r>
            <a:r>
              <a:rPr lang="de-DE"/>
              <a:t> (E/2024/43587, 2A)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E88954-AD8F-B8D0-C522-3AFD24E96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669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33D07-E25B-8A5C-A61F-A144F23B3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CADD2F-C6AD-EB47-AC5B-4EFE7431A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F70016C-B508-9261-6D79-59CDF5E63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Invasives HPV-negatives Adenokarzinom der Zervix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B0DD9E-D04E-0232-9333-FFDD4EB25E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102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A8B24-3467-F1B6-7AC9-DC86244AC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207454-99B5-10A3-3AD0-C775D4CD3D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54903AA-1282-C677-BD67-43A2AE4CC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DC7A17-F481-B825-F5DD-899727FCA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19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EBF6E-9658-725A-EE61-4BFF03662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74C40A7-75D1-07AD-8114-64696E807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444BEC-66B3-9AC1-12DB-DD0E90CF8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Fall 1: EIN in einem </a:t>
            </a:r>
            <a:r>
              <a:rPr lang="de-DE" err="1"/>
              <a:t>Endometriumschleimhautpolypen</a:t>
            </a:r>
            <a:r>
              <a:rPr lang="de-DE"/>
              <a:t> (E/2024/43587, 2A)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844EEE-F17B-1130-A67D-D3CD3F2D99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164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F3C45-3ECE-444D-109A-FAFB16879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89B9BED-FA09-C8A6-1960-A7C69BB0F8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8406345-62DE-D5B0-5211-E8E3C47BF8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D10E83-50B7-4692-5EE3-D50CC9FB2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5769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0CAE6-097D-8145-93BD-4DDDC380886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0918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0CAE6-097D-8145-93BD-4DDDC380886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23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0CAE6-097D-8145-93BD-4DDDC380886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949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Weltweit vierthäufigstes Karzinom der Frau (2018)</a:t>
            </a:r>
          </a:p>
          <a:p>
            <a:r>
              <a:rPr lang="de-DE"/>
              <a:t>In Subsahara häufigste krebsbedingte Todesursache der Frau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178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HPV E7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inactivates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the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Rb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protein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family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resulting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over-activation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E2F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transcription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factor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with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increased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transition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cell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from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G1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to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phase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and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cell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proliferation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</a:p>
          <a:p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Inactivation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Rb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proteins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also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results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increased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levels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p16, a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marker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for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HPV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infection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diagnosis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</a:p>
          <a:p>
            <a:endParaRPr lang="de-DE" b="0" i="0" u="none" strike="noStrike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E6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degrades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p53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protein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deregulating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cycle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checkpoints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and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activates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telomerase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through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the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transcriptional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upregulation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an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important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subunit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of human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telomerase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maintaining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the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telomere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length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E7 and E6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have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complementary</a:t>
            </a:r>
            <a:r>
              <a:rPr lang="de-DE" b="0" i="0" u="none" strike="noStrike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de-DE" b="0" i="0" u="none" strike="noStrike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effects</a:t>
            </a:r>
            <a:endParaRPr lang="de-DE"/>
          </a:p>
          <a:p>
            <a:endParaRPr lang="de-DE"/>
          </a:p>
          <a:p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E7 and RB1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is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responsible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for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the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marked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upregulation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of p16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protein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expression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in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lesions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infected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with HR-HPVs. LR-HPV E7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proteins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do not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induce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p16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overexpression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,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explaining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the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absence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of block-type p16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positivity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in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lesions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infected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with LR-HPV </a:t>
            </a:r>
            <a:r>
              <a:rPr lang="de-DE" b="0" i="0" u="none" strike="noStrike" err="1">
                <a:solidFill>
                  <a:srgbClr val="666666"/>
                </a:solidFill>
                <a:effectLst/>
                <a:latin typeface="Helvetica" pitchFamily="2" charset="0"/>
              </a:rPr>
              <a:t>types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 {</a:t>
            </a:r>
            <a:r>
              <a:rPr lang="de-DE" b="0" i="0" u="none" strike="noStrike">
                <a:solidFill>
                  <a:srgbClr val="337AB7"/>
                </a:solidFill>
                <a:effectLst/>
                <a:latin typeface="Helvetica" pitchFamily="2" charset="0"/>
                <a:hlinkClick r:id="rId3"/>
              </a:rPr>
              <a:t> 11291057 </a:t>
            </a:r>
            <a:r>
              <a:rPr lang="de-DE" b="0" i="0" u="none" strike="noStrike">
                <a:solidFill>
                  <a:srgbClr val="666666"/>
                </a:solidFill>
                <a:effectLst/>
                <a:latin typeface="Helvetica" pitchFamily="2" charset="0"/>
              </a:rPr>
              <a:t>}.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143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756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802EA-8699-F025-C12F-FC096CE7C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4F498D-55FF-3A5E-6DAE-AB10E3DC57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7AC0D6-81E2-A90F-E50B-673DB1B67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CIN1 (LSIL)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10B3F6-0465-EED4-5953-412C158D8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5230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8D2C1-CC2A-2AAC-93FC-BB41076BF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915109-1CAA-060C-94BF-B6186AA44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41CCFF8-DBC7-AFE2-22BC-EE4637EB0E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7D932B-81F7-00F5-FF8F-2BC1D1AD6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62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4E02D-9758-998E-7B87-831708420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6CE2FD-6A5C-3F40-3F16-234A40235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7CCDBD-8179-204C-0233-0BC4987C1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10E53E-1879-4FFB-5963-8B2E3AE10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712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Nahezu alle Plattenepithelkarzinome HPV-assoziiert -&gt; beide auch gleich therapiert</a:t>
            </a:r>
          </a:p>
          <a:p>
            <a:endParaRPr lang="de-DE"/>
          </a:p>
          <a:p>
            <a:r>
              <a:rPr lang="de-DE"/>
              <a:t>Adenokarzinome können auch HPV-negativ sein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AE6-097D-8145-93BD-4DDDC380886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emf"/><Relationship Id="rId4" Type="http://schemas.openxmlformats.org/officeDocument/2006/relationships/image" Target="../media/image3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rgbClr val="8B0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0751D01-DE15-305F-1EC8-3C8C30904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89189"/>
            <a:ext cx="3897803" cy="37688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26C623-30A2-94DD-DEF6-183571EA23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476" y="5042320"/>
            <a:ext cx="2414854" cy="18156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97F7BB7-66DE-959D-6EA5-4DD7704385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5556"/>
            <a:ext cx="2296850" cy="331161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D86FF3CF-3AD3-202F-EFEF-9982A4C60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6508" y="1429993"/>
            <a:ext cx="8276444" cy="1325563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F9B000"/>
                </a:solidFill>
                <a:latin typeface="Cambria" panose="02040503050406030204" pitchFamily="18" charset="0"/>
              </a:defRPr>
            </a:lvl1pPr>
          </a:lstStyle>
          <a:p>
            <a:r>
              <a:rPr lang="de-DE"/>
              <a:t>Titel des Tutorials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047799F-D131-69CE-5816-F1800083F61E}"/>
              </a:ext>
            </a:extLst>
          </p:cNvPr>
          <p:cNvGrpSpPr/>
          <p:nvPr userDrawn="1"/>
        </p:nvGrpSpPr>
        <p:grpSpPr>
          <a:xfrm>
            <a:off x="2406507" y="2848153"/>
            <a:ext cx="8276444" cy="2727963"/>
            <a:chOff x="2578569" y="2902806"/>
            <a:chExt cx="6491132" cy="2139514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A7EE3C9-CFB5-5F4A-A18B-F55802F5A2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2B590613-CA9C-3C9B-EB29-C26080AD5D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C64B141-B76C-90FE-53C2-65FE36BAA9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3044" y="6070417"/>
            <a:ext cx="2059907" cy="468571"/>
          </a:xfrm>
        </p:spPr>
        <p:txBody>
          <a:bodyPr anchor="b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de-DE"/>
              <a:t>tt.mm.2022</a:t>
            </a:r>
          </a:p>
        </p:txBody>
      </p:sp>
    </p:spTree>
    <p:extLst>
      <p:ext uri="{BB962C8B-B14F-4D97-AF65-F5344CB8AC3E}">
        <p14:creationId xmlns:p14="http://schemas.microsoft.com/office/powerpoint/2010/main" val="256652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-Überschrift_blau">
    <p:bg>
      <p:bgPr>
        <a:solidFill>
          <a:srgbClr val="003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A83F3B1-9C7E-6A1F-B836-074750D4D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86733"/>
            <a:ext cx="2905245" cy="27712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778C91-FF68-44CD-C5FE-6A9590C7B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40443"/>
            <a:ext cx="10515600" cy="1977114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de-DE"/>
              <a:t>Kapitel-Überschrift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A5AB9-5FA6-30D0-4555-52419443A0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417557"/>
            <a:ext cx="10515600" cy="150018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97D4E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Details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B080E8-5C18-E3F5-0B5A-E99EB8C3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/>
          <a:p>
            <a:fld id="{AD24B9A5-D882-4D48-BCF8-B5C504936C45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7A12BD-E2CA-1298-C275-0986C3D3E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674" y="14468"/>
            <a:ext cx="3111303" cy="2724150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9755FC5-A12C-9DAD-26F7-FB3F65481F18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F8EB834-968E-1383-DC17-236440938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42A94D0-B8C0-2FF8-5F87-3E09E28D2D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80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-Überschrift_hellblau">
    <p:bg>
      <p:bgPr>
        <a:solidFill>
          <a:srgbClr val="97D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11A3424E-9B66-38BD-8692-463DEEF19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387" r="30347" b="-1"/>
          <a:stretch/>
        </p:blipFill>
        <p:spPr>
          <a:xfrm rot="10800000">
            <a:off x="-1" y="4330742"/>
            <a:ext cx="3973768" cy="2527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934B36-D595-8219-12A3-9CA9833B3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936" b="30553"/>
          <a:stretch/>
        </p:blipFill>
        <p:spPr>
          <a:xfrm rot="16200000">
            <a:off x="9453846" y="180392"/>
            <a:ext cx="2918546" cy="25577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778C91-FF68-44CD-C5FE-6A9590C7B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40443"/>
            <a:ext cx="10515600" cy="1977114"/>
          </a:xfrm>
        </p:spPr>
        <p:txBody>
          <a:bodyPr anchor="ctr"/>
          <a:lstStyle>
            <a:lvl1pPr>
              <a:defRPr sz="6000">
                <a:solidFill>
                  <a:srgbClr val="00345F"/>
                </a:solidFill>
              </a:defRPr>
            </a:lvl1pPr>
          </a:lstStyle>
          <a:p>
            <a:r>
              <a:rPr lang="de-DE"/>
              <a:t>Kapitel-Überschrift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A5AB9-5FA6-30D0-4555-52419443A0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417557"/>
            <a:ext cx="10515600" cy="150018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8B004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Details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B080E8-5C18-E3F5-0B5A-E99EB8C3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45F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06312BC-4CF8-EFFE-EC80-C0251C142424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305481A-B143-4068-04B1-299D61A641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4F1D9FD-5AB6-5DCC-BDE2-A50E7EDBA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6169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-Überschrift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A83F3B1-9C7E-6A1F-B836-074750D4D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86733"/>
            <a:ext cx="2905245" cy="27712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778C91-FF68-44CD-C5FE-6A9590C7B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40443"/>
            <a:ext cx="10515600" cy="1977114"/>
          </a:xfrm>
        </p:spPr>
        <p:txBody>
          <a:bodyPr anchor="ctr"/>
          <a:lstStyle>
            <a:lvl1pPr>
              <a:defRPr sz="6000">
                <a:solidFill>
                  <a:srgbClr val="3C165B"/>
                </a:solidFill>
              </a:defRPr>
            </a:lvl1pPr>
          </a:lstStyle>
          <a:p>
            <a:r>
              <a:rPr lang="de-DE"/>
              <a:t>Kapitel-Überschrift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A5AB9-5FA6-30D0-4555-52419443A0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417557"/>
            <a:ext cx="10515600" cy="150018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8B004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Details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B080E8-5C18-E3F5-0B5A-E99EB8C3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165B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571E6E-8F5B-4D42-EA9D-18BC9D007F45}"/>
              </a:ext>
            </a:extLst>
          </p:cNvPr>
          <p:cNvGrpSpPr/>
          <p:nvPr userDrawn="1"/>
        </p:nvGrpSpPr>
        <p:grpSpPr>
          <a:xfrm>
            <a:off x="9274050" y="5907116"/>
            <a:ext cx="2259686" cy="815569"/>
            <a:chOff x="2392299" y="1145113"/>
            <a:chExt cx="2259686" cy="81556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538691C-2EBB-1037-ACFD-E8280478FC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92299" y="1145113"/>
              <a:ext cx="2259686" cy="65929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64F6688-65BD-A0B8-7652-801854132E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38" y="1334493"/>
              <a:ext cx="772999" cy="626189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7E33FE41-8491-349C-5C08-72BFE1C84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1240" r="30665"/>
          <a:stretch/>
        </p:blipFill>
        <p:spPr>
          <a:xfrm>
            <a:off x="8289883" y="0"/>
            <a:ext cx="3902117" cy="31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49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ulletpoints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F11614-6495-DA43-BF3A-D9BACCA5E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buClr>
                <a:srgbClr val="F9B000"/>
              </a:buClr>
              <a:defRPr/>
            </a:lvl1pPr>
            <a:lvl2pPr>
              <a:buClr>
                <a:srgbClr val="F9B000"/>
              </a:buClr>
              <a:defRPr/>
            </a:lvl2pPr>
            <a:lvl3pPr>
              <a:buClr>
                <a:srgbClr val="F9B000"/>
              </a:buClr>
              <a:defRPr/>
            </a:lvl3pPr>
            <a:lvl4pPr>
              <a:buClr>
                <a:srgbClr val="F9B000"/>
              </a:buClr>
              <a:defRPr/>
            </a:lvl4pPr>
            <a:lvl5pPr>
              <a:buClr>
                <a:srgbClr val="F9B000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/>
          <a:p>
            <a:fld id="{AD24B9A5-D882-4D48-BCF8-B5C504936C45}" type="slidenum">
              <a:rPr lang="de-DE" smtClean="0"/>
              <a:t>‹#›</a:t>
            </a:fld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037BB0D-0F0D-4EDA-C82C-BB11D3518997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5CE113E-A512-E68A-AC79-CECC6EE94F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2A31F0BA-179B-6B50-412D-92E9BFF16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22C8ED7E-21BC-D198-5980-5DFF5CFC7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9000"/>
          </a:blip>
          <a:srcRect t="22270" r="24100"/>
          <a:stretch/>
        </p:blipFill>
        <p:spPr>
          <a:xfrm>
            <a:off x="9171891" y="0"/>
            <a:ext cx="3020109" cy="262512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8A91642-855F-2A12-E7D5-26392BA6B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397500"/>
            <a:ext cx="1531108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85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ulletpoints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12C72C2-7E9F-25CB-EE63-CA4D0E509750}"/>
              </a:ext>
            </a:extLst>
          </p:cNvPr>
          <p:cNvGrpSpPr/>
          <p:nvPr userDrawn="1"/>
        </p:nvGrpSpPr>
        <p:grpSpPr>
          <a:xfrm>
            <a:off x="-13068" y="5176316"/>
            <a:ext cx="2392724" cy="1697204"/>
            <a:chOff x="-13068" y="5176316"/>
            <a:chExt cx="2392724" cy="1697204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2BC7DAFF-D61E-A10F-997E-551CCC26E1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7328" b="36017"/>
            <a:stretch/>
          </p:blipFill>
          <p:spPr>
            <a:xfrm>
              <a:off x="-13068" y="5518905"/>
              <a:ext cx="2392724" cy="135461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8A424C5B-F681-77C9-2239-EE2746220B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46610" b="13701"/>
            <a:stretch/>
          </p:blipFill>
          <p:spPr>
            <a:xfrm>
              <a:off x="-13068" y="5176316"/>
              <a:ext cx="1617969" cy="1681684"/>
            </a:xfrm>
            <a:prstGeom prst="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AD98E7B-5C9D-3ED2-2243-7B746A41A00D}"/>
              </a:ext>
            </a:extLst>
          </p:cNvPr>
          <p:cNvGrpSpPr/>
          <p:nvPr userDrawn="1"/>
        </p:nvGrpSpPr>
        <p:grpSpPr>
          <a:xfrm>
            <a:off x="9274050" y="5907116"/>
            <a:ext cx="2259686" cy="815569"/>
            <a:chOff x="2392299" y="1145113"/>
            <a:chExt cx="2259686" cy="81556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829B1E1-F49E-68B3-05A6-84F457FC7A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2299" y="1145113"/>
              <a:ext cx="2259686" cy="65929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C3061C3-1A6C-7930-A242-8E2EA0A6F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38" y="1334493"/>
              <a:ext cx="772999" cy="626189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3C165B"/>
                </a:solidFill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F11614-6495-DA43-BF3A-D9BACCA5E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buClr>
                <a:srgbClr val="8B004E"/>
              </a:buClr>
              <a:defRPr>
                <a:solidFill>
                  <a:srgbClr val="3C165B"/>
                </a:solidFill>
              </a:defRPr>
            </a:lvl1pPr>
            <a:lvl2pPr>
              <a:buClr>
                <a:srgbClr val="8B004E"/>
              </a:buClr>
              <a:defRPr>
                <a:solidFill>
                  <a:srgbClr val="3C165B"/>
                </a:solidFill>
              </a:defRPr>
            </a:lvl2pPr>
            <a:lvl3pPr>
              <a:buClr>
                <a:srgbClr val="8B004E"/>
              </a:buClr>
              <a:defRPr>
                <a:solidFill>
                  <a:srgbClr val="3C165B"/>
                </a:solidFill>
              </a:defRPr>
            </a:lvl3pPr>
            <a:lvl4pPr>
              <a:buClr>
                <a:srgbClr val="8B004E"/>
              </a:buClr>
              <a:defRPr>
                <a:solidFill>
                  <a:srgbClr val="3C165B"/>
                </a:solidFill>
              </a:defRPr>
            </a:lvl4pPr>
            <a:lvl5pPr>
              <a:buClr>
                <a:srgbClr val="8B004E"/>
              </a:buClr>
              <a:defRPr>
                <a:solidFill>
                  <a:srgbClr val="3C165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165B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354F3D8-D227-A0CA-7C21-EDFA69A0A3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21240" r="30665"/>
          <a:stretch/>
        </p:blipFill>
        <p:spPr>
          <a:xfrm>
            <a:off x="8289883" y="0"/>
            <a:ext cx="3902117" cy="31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04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 &amp; Bild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A669E0A-3A0B-74D2-70C1-AEEF0336D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28" b="21805"/>
          <a:stretch/>
        </p:blipFill>
        <p:spPr>
          <a:xfrm>
            <a:off x="0" y="4433104"/>
            <a:ext cx="2821494" cy="24248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/>
          <a:p>
            <a:fld id="{AD24B9A5-D882-4D48-BCF8-B5C504936C45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7940B1-DD2B-5F07-0567-0D2AB9801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769436">
            <a:off x="8866335" y="512743"/>
            <a:ext cx="3270166" cy="867595"/>
          </a:xfrm>
          <a:prstGeom prst="rect">
            <a:avLst/>
          </a:prstGeom>
        </p:spPr>
      </p:pic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97B4F933-0163-0A4A-A23A-59D991648E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73885" y="1836739"/>
            <a:ext cx="6179916" cy="4359474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887A636-539B-EC4A-54D6-BD66A9D2F6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1836739"/>
            <a:ext cx="4115764" cy="1010633"/>
          </a:xfrm>
        </p:spPr>
        <p:txBody>
          <a:bodyPr anchor="b"/>
          <a:lstStyle>
            <a:lvl1pPr marL="0" indent="0">
              <a:buNone/>
              <a:defRPr b="1" i="0">
                <a:solidFill>
                  <a:srgbClr val="F9B000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BA2D04F7-5786-2156-6A5B-2A68029DDD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974695"/>
            <a:ext cx="4115764" cy="319720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31D41C7-5904-51B4-3B6A-CE3E6D08AA90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507A795-097A-313F-E820-F59832BF2E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92E2D05A-F396-B6DE-3ACE-6DD2E15925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2118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 &amp; Bild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0345F"/>
                </a:solidFill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45F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7940B1-DD2B-5F07-0567-0D2AB9801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769436">
            <a:off x="8866335" y="512743"/>
            <a:ext cx="3270166" cy="867595"/>
          </a:xfrm>
          <a:prstGeom prst="rect">
            <a:avLst/>
          </a:prstGeom>
        </p:spPr>
      </p:pic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97B4F933-0163-0A4A-A23A-59D991648E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73885" y="1836739"/>
            <a:ext cx="6179916" cy="4359474"/>
          </a:xfrm>
        </p:spPr>
        <p:txBody>
          <a:bodyPr/>
          <a:lstStyle>
            <a:lvl1pPr>
              <a:defRPr>
                <a:solidFill>
                  <a:srgbClr val="00345F"/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887A636-539B-EC4A-54D6-BD66A9D2F6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1836739"/>
            <a:ext cx="4115764" cy="1010633"/>
          </a:xfrm>
        </p:spPr>
        <p:txBody>
          <a:bodyPr anchor="b"/>
          <a:lstStyle>
            <a:lvl1pPr marL="0" indent="0">
              <a:buNone/>
              <a:defRPr b="1" i="0">
                <a:solidFill>
                  <a:srgbClr val="8B004E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BA2D04F7-5786-2156-6A5B-2A68029DDD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974695"/>
            <a:ext cx="4115764" cy="319720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rgbClr val="00345F"/>
                </a:solidFill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C9A6952-BC95-25EE-AE8B-085BAA838DB3}"/>
              </a:ext>
            </a:extLst>
          </p:cNvPr>
          <p:cNvGrpSpPr/>
          <p:nvPr userDrawn="1"/>
        </p:nvGrpSpPr>
        <p:grpSpPr>
          <a:xfrm>
            <a:off x="9274050" y="5907116"/>
            <a:ext cx="2259686" cy="815569"/>
            <a:chOff x="2392299" y="1145113"/>
            <a:chExt cx="2259686" cy="81556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60D8157-E6FF-FC41-3DE1-D391C50CC8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92299" y="1145113"/>
              <a:ext cx="2259686" cy="659290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003D0CD-AB8D-1140-8FB0-5DEDEC27E6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38" y="1334493"/>
              <a:ext cx="772999" cy="626189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A8B7D0B-6780-BADB-90B1-8CA357BA626A}"/>
              </a:ext>
            </a:extLst>
          </p:cNvPr>
          <p:cNvGrpSpPr/>
          <p:nvPr userDrawn="1"/>
        </p:nvGrpSpPr>
        <p:grpSpPr>
          <a:xfrm>
            <a:off x="-13068" y="5176316"/>
            <a:ext cx="2392724" cy="1697204"/>
            <a:chOff x="-13068" y="5176316"/>
            <a:chExt cx="2392724" cy="169720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D04DD9C-8F6B-0EAA-DAA5-318765AF11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27328" b="36017"/>
            <a:stretch/>
          </p:blipFill>
          <p:spPr>
            <a:xfrm>
              <a:off x="-13068" y="5518905"/>
              <a:ext cx="2392724" cy="1354615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CE2E893-427D-9CB8-A86C-AA6F804DFE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46610" b="13701"/>
            <a:stretch/>
          </p:blipFill>
          <p:spPr>
            <a:xfrm>
              <a:off x="-13068" y="5176316"/>
              <a:ext cx="1617969" cy="1681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3510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boxen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/>
          <a:p>
            <a:fld id="{AD24B9A5-D882-4D48-BCF8-B5C504936C45}" type="slidenum">
              <a:rPr lang="de-DE" smtClean="0"/>
              <a:t>‹#›</a:t>
            </a:fld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68FB5CB-AC97-9F9F-AC3C-0038EAD24D1E}"/>
              </a:ext>
            </a:extLst>
          </p:cNvPr>
          <p:cNvSpPr/>
          <p:nvPr userDrawn="1"/>
        </p:nvSpPr>
        <p:spPr>
          <a:xfrm>
            <a:off x="838200" y="2967560"/>
            <a:ext cx="3259238" cy="2951543"/>
          </a:xfrm>
          <a:prstGeom prst="rect">
            <a:avLst/>
          </a:prstGeom>
          <a:solidFill>
            <a:srgbClr val="F9B000">
              <a:alpha val="3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DE">
              <a:latin typeface="Lexia" panose="02060504030504030204" pitchFamily="18" charset="77"/>
            </a:endParaRPr>
          </a:p>
          <a:p>
            <a:pPr algn="l"/>
            <a:endParaRPr lang="de-DE">
              <a:latin typeface="Lexia" panose="02060504030504030204" pitchFamily="18" charset="77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E5AEC0C-8794-7D86-1D2B-DB41374ECA1D}"/>
              </a:ext>
            </a:extLst>
          </p:cNvPr>
          <p:cNvSpPr/>
          <p:nvPr userDrawn="1"/>
        </p:nvSpPr>
        <p:spPr>
          <a:xfrm>
            <a:off x="8094562" y="2967560"/>
            <a:ext cx="3259238" cy="2951543"/>
          </a:xfrm>
          <a:prstGeom prst="rect">
            <a:avLst/>
          </a:prstGeom>
          <a:solidFill>
            <a:srgbClr val="F9B000">
              <a:alpha val="3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Helvetica" pitchFamily="2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8E79F0A-B42D-7B7D-099A-7A35256CB427}"/>
              </a:ext>
            </a:extLst>
          </p:cNvPr>
          <p:cNvSpPr/>
          <p:nvPr userDrawn="1"/>
        </p:nvSpPr>
        <p:spPr>
          <a:xfrm>
            <a:off x="4466381" y="2967560"/>
            <a:ext cx="3259238" cy="2951543"/>
          </a:xfrm>
          <a:prstGeom prst="rect">
            <a:avLst/>
          </a:prstGeom>
          <a:solidFill>
            <a:srgbClr val="F9B000">
              <a:alpha val="3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Helvetica" pitchFamily="2" charset="0"/>
            </a:endParaRP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58714235-AD7E-5D02-4A3C-2222141312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127934"/>
            <a:ext cx="3259238" cy="625034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i="0">
                <a:solidFill>
                  <a:srgbClr val="F9B000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1EEBBE62-14F6-737D-BF31-CC45DD4048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6381" y="2127934"/>
            <a:ext cx="3259238" cy="625034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i="0">
                <a:solidFill>
                  <a:srgbClr val="F9B000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AE475AD7-8574-898C-43EF-0830DDD03B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4562" y="2127934"/>
            <a:ext cx="3259238" cy="625034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i="0">
                <a:solidFill>
                  <a:srgbClr val="F9B000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6" name="Textplatzhalter 16">
            <a:extLst>
              <a:ext uri="{FF2B5EF4-FFF2-40B4-BE49-F238E27FC236}">
                <a16:creationId xmlns:a16="http://schemas.microsoft.com/office/drawing/2014/main" id="{76CB455A-C032-8FD9-3250-3213DE515A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693" y="3178013"/>
            <a:ext cx="2796252" cy="2524066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</a:t>
            </a:r>
          </a:p>
        </p:txBody>
      </p:sp>
      <p:sp>
        <p:nvSpPr>
          <p:cNvPr id="21" name="Textplatzhalter 16">
            <a:extLst>
              <a:ext uri="{FF2B5EF4-FFF2-40B4-BE49-F238E27FC236}">
                <a16:creationId xmlns:a16="http://schemas.microsoft.com/office/drawing/2014/main" id="{C1C608C5-E9CA-6C63-ED64-B48298A600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2569" y="3212276"/>
            <a:ext cx="2796252" cy="248980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</a:t>
            </a:r>
          </a:p>
        </p:txBody>
      </p:sp>
      <p:sp>
        <p:nvSpPr>
          <p:cNvPr id="22" name="Textplatzhalter 16">
            <a:extLst>
              <a:ext uri="{FF2B5EF4-FFF2-40B4-BE49-F238E27FC236}">
                <a16:creationId xmlns:a16="http://schemas.microsoft.com/office/drawing/2014/main" id="{5ADFABCE-7633-EA8C-A766-0E0E08AFBA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6055" y="3212276"/>
            <a:ext cx="2796252" cy="248980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B6FBF7-A857-8485-12A5-9B1953EE96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9019491" y="4277121"/>
            <a:ext cx="3979078" cy="3377201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BDCF391-ECBE-3B65-A150-083C552E6965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3909F99-D19B-0FD5-7B8F-01E1E3474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CE6FDDD-207E-C711-2FE0-DAAFC058CC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5926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boxen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0345F"/>
                </a:solidFill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45F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68FB5CB-AC97-9F9F-AC3C-0038EAD24D1E}"/>
              </a:ext>
            </a:extLst>
          </p:cNvPr>
          <p:cNvSpPr/>
          <p:nvPr userDrawn="1"/>
        </p:nvSpPr>
        <p:spPr>
          <a:xfrm>
            <a:off x="838200" y="2967560"/>
            <a:ext cx="3259238" cy="2951543"/>
          </a:xfrm>
          <a:prstGeom prst="rect">
            <a:avLst/>
          </a:prstGeom>
          <a:solidFill>
            <a:srgbClr val="8B004E">
              <a:alpha val="3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DE">
              <a:latin typeface="Lexia" panose="02060504030504030204" pitchFamily="18" charset="77"/>
            </a:endParaRPr>
          </a:p>
          <a:p>
            <a:pPr algn="l"/>
            <a:endParaRPr lang="de-DE">
              <a:latin typeface="Lexia" panose="02060504030504030204" pitchFamily="18" charset="77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E5AEC0C-8794-7D86-1D2B-DB41374ECA1D}"/>
              </a:ext>
            </a:extLst>
          </p:cNvPr>
          <p:cNvSpPr/>
          <p:nvPr userDrawn="1"/>
        </p:nvSpPr>
        <p:spPr>
          <a:xfrm>
            <a:off x="8094562" y="2967560"/>
            <a:ext cx="3259238" cy="2951543"/>
          </a:xfrm>
          <a:prstGeom prst="rect">
            <a:avLst/>
          </a:prstGeom>
          <a:solidFill>
            <a:srgbClr val="8B004E">
              <a:alpha val="3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Helvetica" pitchFamily="2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8E79F0A-B42D-7B7D-099A-7A35256CB427}"/>
              </a:ext>
            </a:extLst>
          </p:cNvPr>
          <p:cNvSpPr/>
          <p:nvPr userDrawn="1"/>
        </p:nvSpPr>
        <p:spPr>
          <a:xfrm>
            <a:off x="4466381" y="2967560"/>
            <a:ext cx="3259238" cy="2951543"/>
          </a:xfrm>
          <a:prstGeom prst="rect">
            <a:avLst/>
          </a:prstGeom>
          <a:solidFill>
            <a:srgbClr val="8B004E">
              <a:alpha val="3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Helvetica" pitchFamily="2" charset="0"/>
            </a:endParaRP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58714235-AD7E-5D02-4A3C-2222141312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127934"/>
            <a:ext cx="3259238" cy="625034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i="0">
                <a:solidFill>
                  <a:srgbClr val="8B004E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1EEBBE62-14F6-737D-BF31-CC45DD4048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6381" y="2127934"/>
            <a:ext cx="3259238" cy="625034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i="0">
                <a:solidFill>
                  <a:srgbClr val="8B004E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AE475AD7-8574-898C-43EF-0830DDD03B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4562" y="2127934"/>
            <a:ext cx="3259238" cy="625034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i="0">
                <a:solidFill>
                  <a:srgbClr val="8B004E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6" name="Textplatzhalter 16">
            <a:extLst>
              <a:ext uri="{FF2B5EF4-FFF2-40B4-BE49-F238E27FC236}">
                <a16:creationId xmlns:a16="http://schemas.microsoft.com/office/drawing/2014/main" id="{76CB455A-C032-8FD9-3250-3213DE515A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693" y="3178013"/>
            <a:ext cx="2796252" cy="2524066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</a:t>
            </a:r>
          </a:p>
        </p:txBody>
      </p:sp>
      <p:sp>
        <p:nvSpPr>
          <p:cNvPr id="21" name="Textplatzhalter 16">
            <a:extLst>
              <a:ext uri="{FF2B5EF4-FFF2-40B4-BE49-F238E27FC236}">
                <a16:creationId xmlns:a16="http://schemas.microsoft.com/office/drawing/2014/main" id="{C1C608C5-E9CA-6C63-ED64-B48298A600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2569" y="3212276"/>
            <a:ext cx="2796252" cy="248980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</a:t>
            </a:r>
          </a:p>
        </p:txBody>
      </p:sp>
      <p:sp>
        <p:nvSpPr>
          <p:cNvPr id="22" name="Textplatzhalter 16">
            <a:extLst>
              <a:ext uri="{FF2B5EF4-FFF2-40B4-BE49-F238E27FC236}">
                <a16:creationId xmlns:a16="http://schemas.microsoft.com/office/drawing/2014/main" id="{5ADFABCE-7633-EA8C-A766-0E0E08AFBA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6055" y="3212276"/>
            <a:ext cx="2796252" cy="248980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85899AC-7AEE-CEB1-4D31-DAFAD8D22C86}"/>
              </a:ext>
            </a:extLst>
          </p:cNvPr>
          <p:cNvGrpSpPr/>
          <p:nvPr userDrawn="1"/>
        </p:nvGrpSpPr>
        <p:grpSpPr>
          <a:xfrm>
            <a:off x="9274050" y="5907116"/>
            <a:ext cx="2259686" cy="815569"/>
            <a:chOff x="2392299" y="1145113"/>
            <a:chExt cx="2259686" cy="81556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BA22953-D30D-1942-E1A5-2599FB680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92299" y="1145113"/>
              <a:ext cx="2259686" cy="65929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0F303BE-A2AF-1228-E159-4652107EB5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38" y="1334493"/>
              <a:ext cx="772999" cy="626189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27380B5-E262-9835-F5A0-64ECE58111B3}"/>
              </a:ext>
            </a:extLst>
          </p:cNvPr>
          <p:cNvGrpSpPr/>
          <p:nvPr userDrawn="1"/>
        </p:nvGrpSpPr>
        <p:grpSpPr>
          <a:xfrm>
            <a:off x="-13068" y="5547956"/>
            <a:ext cx="1868785" cy="1325564"/>
            <a:chOff x="-13068" y="5176316"/>
            <a:chExt cx="2392724" cy="169720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96C2C10-F842-77F3-9242-CE8539DA1E6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27328" b="36017"/>
            <a:stretch/>
          </p:blipFill>
          <p:spPr>
            <a:xfrm>
              <a:off x="-13068" y="5518905"/>
              <a:ext cx="2392724" cy="1354615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109868B-CAF2-E2FF-A2DD-4FB961EEFA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6610" b="13701"/>
            <a:stretch/>
          </p:blipFill>
          <p:spPr>
            <a:xfrm>
              <a:off x="-13068" y="5176316"/>
              <a:ext cx="1617969" cy="1681684"/>
            </a:xfrm>
            <a:prstGeom prst="rect">
              <a:avLst/>
            </a:prstGeom>
          </p:spPr>
        </p:pic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9E1E2401-6D2C-B6A6-A80F-7CFAA7CA5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21240" r="30665"/>
          <a:stretch/>
        </p:blipFill>
        <p:spPr>
          <a:xfrm>
            <a:off x="8289883" y="0"/>
            <a:ext cx="3902117" cy="31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91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/>
          <a:p>
            <a:fld id="{AD24B9A5-D882-4D48-BCF8-B5C504936C45}" type="slidenum">
              <a:rPr lang="de-DE" smtClean="0"/>
              <a:t>‹#›</a:t>
            </a:fld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E3339A3-F248-4534-A13F-1F79F0CA2492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A09F5E0-AB2A-B099-1B5A-DAF408B242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94F5AF8-D48A-005D-0395-8CB2697ECA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614A72D2-0701-3422-496B-EDD22472B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52" b="7189"/>
          <a:stretch/>
        </p:blipFill>
        <p:spPr>
          <a:xfrm rot="10800000">
            <a:off x="10134600" y="-2"/>
            <a:ext cx="2057400" cy="287815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FB9F48F-CE8F-A17B-6B95-12D4719B10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9000"/>
          </a:blip>
          <a:srcRect l="50000" b="39188"/>
          <a:stretch/>
        </p:blipFill>
        <p:spPr>
          <a:xfrm>
            <a:off x="-1" y="4804275"/>
            <a:ext cx="1989539" cy="205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6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_Tutor: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D1E83-1990-7D4A-0393-45FFA0E4E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0" y="1925589"/>
            <a:ext cx="7137400" cy="584200"/>
          </a:xfrm>
        </p:spPr>
        <p:txBody>
          <a:bodyPr anchor="b">
            <a:noAutofit/>
          </a:bodyPr>
          <a:lstStyle>
            <a:lvl1pPr>
              <a:defRPr sz="2800" b="1"/>
            </a:lvl1pPr>
          </a:lstStyle>
          <a:p>
            <a:r>
              <a:rPr lang="de-DE"/>
              <a:t>Name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38D53E-0111-7A3C-15EF-7797C29CE7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68B9BC-8F27-2F64-7673-015B71CAFD45}"/>
              </a:ext>
            </a:extLst>
          </p:cNvPr>
          <p:cNvSpPr txBox="1"/>
          <p:nvPr userDrawn="1"/>
        </p:nvSpPr>
        <p:spPr>
          <a:xfrm>
            <a:off x="838200" y="611587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 kern="1200">
                <a:solidFill>
                  <a:srgbClr val="F9B000"/>
                </a:solidFill>
                <a:latin typeface="Cambria" panose="02040503050406030204" pitchFamily="18" charset="0"/>
                <a:ea typeface="+mn-ea"/>
                <a:cs typeface="+mn-cs"/>
              </a:rPr>
              <a:t>Vorstellung der Referierenden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64D7798-3550-3C89-1B89-6BF729AAB7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925589"/>
            <a:ext cx="3130550" cy="388620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D017078-D8F2-16F2-C4B4-F8950B677A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6400" y="2556089"/>
            <a:ext cx="7137400" cy="584200"/>
          </a:xfrm>
        </p:spPr>
        <p:txBody>
          <a:bodyPr>
            <a:normAutofit/>
          </a:bodyPr>
          <a:lstStyle>
            <a:lvl1pPr marL="0" indent="0">
              <a:buNone/>
              <a:defRPr sz="2000" i="0"/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0494BB6-BAF0-89A4-BE0A-B27640E87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400" y="3449589"/>
            <a:ext cx="7137400" cy="2362200"/>
          </a:xfrm>
        </p:spPr>
        <p:txBody>
          <a:bodyPr>
            <a:normAutofit/>
          </a:bodyPr>
          <a:lstStyle>
            <a:lvl1pPr marL="342900" indent="-342900">
              <a:buClr>
                <a:srgbClr val="F9B000"/>
              </a:buClr>
              <a:buFont typeface="Arial" panose="020B0604020202020204" pitchFamily="34" charset="0"/>
              <a:buChar char="•"/>
              <a:defRPr sz="2000" i="0"/>
            </a:lvl1pPr>
          </a:lstStyle>
          <a:p>
            <a:pPr lvl="0"/>
            <a:r>
              <a:rPr lang="de-DE" err="1"/>
              <a:t>Kurzvita</a:t>
            </a:r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755DBD-F525-E9B3-DF5E-B96596608E40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D1E013B-822B-BC03-C60D-0706A29138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E9942B4-1AC4-D23D-DF82-11F2278839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AC3D322C-6AE6-2DB1-CF8C-53A2E077C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9000"/>
          </a:blip>
          <a:srcRect t="36084" r="20270"/>
          <a:stretch/>
        </p:blipFill>
        <p:spPr>
          <a:xfrm>
            <a:off x="9019491" y="0"/>
            <a:ext cx="3172509" cy="215855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B82809D-B7FB-3F10-A89A-FD2C8C105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397500"/>
            <a:ext cx="1531108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6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0345F"/>
                </a:solidFill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45F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6BF4F08-6F16-35CC-F697-3E2E42D2C26A}"/>
              </a:ext>
            </a:extLst>
          </p:cNvPr>
          <p:cNvGrpSpPr/>
          <p:nvPr userDrawn="1"/>
        </p:nvGrpSpPr>
        <p:grpSpPr>
          <a:xfrm>
            <a:off x="9274050" y="5907116"/>
            <a:ext cx="2259686" cy="815569"/>
            <a:chOff x="2392299" y="1145113"/>
            <a:chExt cx="2259686" cy="81556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7AFFCD0-983E-2F16-48A0-EB33160359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92299" y="1145113"/>
              <a:ext cx="2259686" cy="659290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BCC9B9D-B078-C3F9-5897-6DB27D29A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38" y="1334493"/>
              <a:ext cx="772999" cy="626189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B66AAEA2-9D29-2CA9-C931-E02432681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3379" r="38008" b="12086"/>
          <a:stretch/>
        </p:blipFill>
        <p:spPr>
          <a:xfrm rot="10800000">
            <a:off x="-2" y="4686611"/>
            <a:ext cx="3488901" cy="21713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D79EE4B-FA07-B793-E0DA-15E2578DAC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769436">
            <a:off x="8866335" y="512743"/>
            <a:ext cx="3270166" cy="8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31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blick_Nächste Veranst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73B0733-3674-21A5-4E54-68C359B760D8}"/>
              </a:ext>
            </a:extLst>
          </p:cNvPr>
          <p:cNvSpPr txBox="1"/>
          <p:nvPr userDrawn="1"/>
        </p:nvSpPr>
        <p:spPr>
          <a:xfrm>
            <a:off x="2388527" y="1064333"/>
            <a:ext cx="4938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>
                <a:solidFill>
                  <a:srgbClr val="F9B000"/>
                </a:solidFill>
                <a:latin typeface="Cambria" panose="02040503050406030204" pitchFamily="18" charset="0"/>
              </a:rPr>
              <a:t>Noch mehr Durchblick gewünscht?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AD37DB2-0253-FE09-3967-7EC020AED3A4}"/>
              </a:ext>
            </a:extLst>
          </p:cNvPr>
          <p:cNvSpPr txBox="1"/>
          <p:nvPr userDrawn="1"/>
        </p:nvSpPr>
        <p:spPr>
          <a:xfrm>
            <a:off x="838200" y="2427229"/>
            <a:ext cx="7437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>
                <a:solidFill>
                  <a:schemeClr val="bg1"/>
                </a:solidFill>
                <a:latin typeface="Cambria" panose="02040503050406030204" pitchFamily="18" charset="0"/>
              </a:rPr>
              <a:t>Nächste Veranstaltung: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79812A0-86DF-A2B5-0BE2-8112361E5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2357" y="3273214"/>
            <a:ext cx="9132986" cy="1385794"/>
          </a:xfrm>
        </p:spPr>
        <p:txBody>
          <a:bodyPr anchor="ctr"/>
          <a:lstStyle>
            <a:lvl1pPr>
              <a:defRPr sz="3200" b="0"/>
            </a:lvl1pPr>
          </a:lstStyle>
          <a:p>
            <a:r>
              <a:rPr lang="de-DE"/>
              <a:t>Thema</a:t>
            </a:r>
            <a:br>
              <a:rPr lang="de-DE"/>
            </a:br>
            <a:r>
              <a:rPr lang="de-DE"/>
              <a:t>um </a:t>
            </a:r>
            <a:r>
              <a:rPr lang="de-DE" err="1"/>
              <a:t>xx:xx</a:t>
            </a:r>
            <a:r>
              <a:rPr lang="de-DE"/>
              <a:t> Uhr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03CB15E-14FB-2A87-936E-FFD1FCC8E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182" t="21478" r="20459" b="30641"/>
          <a:stretch/>
        </p:blipFill>
        <p:spPr>
          <a:xfrm>
            <a:off x="0" y="4004840"/>
            <a:ext cx="3298786" cy="285315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066BBEE-20CB-9F0C-F27B-91C1718474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834" y="331929"/>
            <a:ext cx="2495996" cy="211845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3FB0DCB-BF09-FAC8-EFF2-97FDDA6831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9019491" y="4277121"/>
            <a:ext cx="3979078" cy="337720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CFFE1DF-2848-26AC-6A53-17152041A103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ABE0FC4-4EE3-CD5F-D3D4-E0CC891E61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64E4C47-F915-F0C4-7C97-E159A2E407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7739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-Foli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C505BDA-68AB-6AA7-7B71-45FE25E24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357" y="0"/>
            <a:ext cx="6120642" cy="520860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7254296-7651-D79D-C953-6D05E036F8E8}"/>
              </a:ext>
            </a:extLst>
          </p:cNvPr>
          <p:cNvSpPr txBox="1"/>
          <p:nvPr userDrawn="1"/>
        </p:nvSpPr>
        <p:spPr>
          <a:xfrm>
            <a:off x="2831893" y="3089189"/>
            <a:ext cx="6528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>
                <a:solidFill>
                  <a:schemeClr val="bg1"/>
                </a:solidFill>
                <a:latin typeface="Cambria" panose="02040503050406030204" pitchFamily="18" charset="0"/>
              </a:rPr>
              <a:t>Vielen Dank!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8B6383-4F65-19D2-0D2E-BABCB3354A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6773"/>
            <a:ext cx="4334676" cy="41912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796C4B-C6AA-D5FE-FB78-7E80F8667E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476" y="4838814"/>
            <a:ext cx="2685516" cy="20191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86DCADE-A753-B712-4B33-ED1CABDD37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84384"/>
            <a:ext cx="2554285" cy="368278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26538BE-E5F3-6024-8851-9495DDAA90D2}"/>
              </a:ext>
            </a:extLst>
          </p:cNvPr>
          <p:cNvSpPr txBox="1"/>
          <p:nvPr userDrawn="1"/>
        </p:nvSpPr>
        <p:spPr>
          <a:xfrm>
            <a:off x="465492" y="1065646"/>
            <a:ext cx="65282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solidFill>
                  <a:srgbClr val="F9B000"/>
                </a:solidFill>
                <a:latin typeface="Cambria" panose="02040503050406030204" pitchFamily="18" charset="0"/>
              </a:rPr>
              <a:t>Workshops für junge </a:t>
            </a:r>
            <a:br>
              <a:rPr lang="de-DE" sz="2600" b="1">
                <a:solidFill>
                  <a:srgbClr val="F9B000"/>
                </a:solidFill>
                <a:latin typeface="Cambria" panose="02040503050406030204" pitchFamily="18" charset="0"/>
              </a:rPr>
            </a:br>
            <a:r>
              <a:rPr lang="de-DE" sz="2600" b="1">
                <a:solidFill>
                  <a:srgbClr val="F9B000"/>
                </a:solidFill>
                <a:latin typeface="Cambria" panose="02040503050406030204" pitchFamily="18" charset="0"/>
              </a:rPr>
              <a:t>Pathologinnen und Pathologen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F6AC3A1-10FC-732D-BFDA-C4CB5430EA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72755" y="5848407"/>
            <a:ext cx="1905920" cy="460772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8E026C1-7646-0975-F4BA-AE9BB794399C}"/>
              </a:ext>
            </a:extLst>
          </p:cNvPr>
          <p:cNvGrpSpPr/>
          <p:nvPr userDrawn="1"/>
        </p:nvGrpSpPr>
        <p:grpSpPr>
          <a:xfrm>
            <a:off x="7231865" y="5996084"/>
            <a:ext cx="1899813" cy="626189"/>
            <a:chOff x="2578569" y="2902806"/>
            <a:chExt cx="6491132" cy="213951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21B41C5-2AE6-B663-7A35-0FD2F62814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9E7258A-8AD2-3924-670F-1C2B6753FE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371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rgbClr val="8B0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0751D01-DE15-305F-1EC8-3C8C30904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89189"/>
            <a:ext cx="3897803" cy="37688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26C623-30A2-94DD-DEF6-183571EA23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476" y="5042320"/>
            <a:ext cx="2414854" cy="18156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97F7BB7-66DE-959D-6EA5-4DD7704385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5556"/>
            <a:ext cx="2296850" cy="331161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D86FF3CF-3AD3-202F-EFEF-9982A4C60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6508" y="1429993"/>
            <a:ext cx="8276444" cy="1325563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F9B000"/>
                </a:solidFill>
                <a:latin typeface="Cambria" panose="02040503050406030204" pitchFamily="18" charset="0"/>
              </a:defRPr>
            </a:lvl1pPr>
          </a:lstStyle>
          <a:p>
            <a:r>
              <a:rPr lang="de-DE"/>
              <a:t>Titel des Tutorials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047799F-D131-69CE-5816-F1800083F61E}"/>
              </a:ext>
            </a:extLst>
          </p:cNvPr>
          <p:cNvGrpSpPr/>
          <p:nvPr userDrawn="1"/>
        </p:nvGrpSpPr>
        <p:grpSpPr>
          <a:xfrm>
            <a:off x="2406507" y="2848153"/>
            <a:ext cx="8276444" cy="2727963"/>
            <a:chOff x="2578569" y="2902806"/>
            <a:chExt cx="6491132" cy="2139514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A7EE3C9-CFB5-5F4A-A18B-F55802F5A2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2B590613-CA9C-3C9B-EB29-C26080AD5D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C64B141-B76C-90FE-53C2-65FE36BAA9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3044" y="6070417"/>
            <a:ext cx="2059907" cy="468571"/>
          </a:xfrm>
        </p:spPr>
        <p:txBody>
          <a:bodyPr anchor="b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de-DE"/>
              <a:t>tt.mm.2022</a:t>
            </a:r>
          </a:p>
        </p:txBody>
      </p:sp>
    </p:spTree>
    <p:extLst>
      <p:ext uri="{BB962C8B-B14F-4D97-AF65-F5344CB8AC3E}">
        <p14:creationId xmlns:p14="http://schemas.microsoft.com/office/powerpoint/2010/main" val="1904132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_Tutor: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D1E83-1990-7D4A-0393-45FFA0E4E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0" y="1925589"/>
            <a:ext cx="7137400" cy="584200"/>
          </a:xfrm>
        </p:spPr>
        <p:txBody>
          <a:bodyPr anchor="b">
            <a:noAutofit/>
          </a:bodyPr>
          <a:lstStyle>
            <a:lvl1pPr>
              <a:defRPr sz="2800" b="1"/>
            </a:lvl1pPr>
          </a:lstStyle>
          <a:p>
            <a:r>
              <a:rPr lang="de-DE"/>
              <a:t>Name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38D53E-0111-7A3C-15EF-7797C29CE7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68B9BC-8F27-2F64-7673-015B71CAFD45}"/>
              </a:ext>
            </a:extLst>
          </p:cNvPr>
          <p:cNvSpPr txBox="1"/>
          <p:nvPr userDrawn="1"/>
        </p:nvSpPr>
        <p:spPr>
          <a:xfrm>
            <a:off x="838200" y="611587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 kern="1200">
                <a:solidFill>
                  <a:srgbClr val="F9B000"/>
                </a:solidFill>
                <a:latin typeface="Cambria" panose="02040503050406030204" pitchFamily="18" charset="0"/>
                <a:ea typeface="+mn-ea"/>
                <a:cs typeface="+mn-cs"/>
              </a:rPr>
              <a:t>Vorstellung der Referierenden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64D7798-3550-3C89-1B89-6BF729AAB7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925589"/>
            <a:ext cx="3130550" cy="388620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D017078-D8F2-16F2-C4B4-F8950B677A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6400" y="2556089"/>
            <a:ext cx="7137400" cy="584200"/>
          </a:xfrm>
        </p:spPr>
        <p:txBody>
          <a:bodyPr>
            <a:normAutofit/>
          </a:bodyPr>
          <a:lstStyle>
            <a:lvl1pPr marL="0" indent="0">
              <a:buNone/>
              <a:defRPr sz="2000" i="0"/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0494BB6-BAF0-89A4-BE0A-B27640E87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400" y="3449589"/>
            <a:ext cx="7137400" cy="2362200"/>
          </a:xfrm>
        </p:spPr>
        <p:txBody>
          <a:bodyPr>
            <a:normAutofit/>
          </a:bodyPr>
          <a:lstStyle>
            <a:lvl1pPr marL="342900" indent="-342900">
              <a:buClr>
                <a:srgbClr val="F9B000"/>
              </a:buClr>
              <a:buFont typeface="Arial" panose="020B0604020202020204" pitchFamily="34" charset="0"/>
              <a:buChar char="•"/>
              <a:defRPr sz="2000" i="0"/>
            </a:lvl1pPr>
          </a:lstStyle>
          <a:p>
            <a:pPr lvl="0"/>
            <a:r>
              <a:rPr lang="de-DE" err="1"/>
              <a:t>Kurzvita</a:t>
            </a:r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755DBD-F525-E9B3-DF5E-B96596608E40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D1E013B-822B-BC03-C60D-0706A29138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E9942B4-1AC4-D23D-DF82-11F2278839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AC3D322C-6AE6-2DB1-CF8C-53A2E077C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84" r="20270"/>
          <a:stretch/>
        </p:blipFill>
        <p:spPr>
          <a:xfrm>
            <a:off x="9019491" y="0"/>
            <a:ext cx="3172509" cy="215855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B82809D-B7FB-3F10-A89A-FD2C8C105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397500"/>
            <a:ext cx="1531108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6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rstellung_Tutor: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38D53E-0111-7A3C-15EF-7797C29CE7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68B9BC-8F27-2F64-7673-015B71CAFD45}"/>
              </a:ext>
            </a:extLst>
          </p:cNvPr>
          <p:cNvSpPr txBox="1"/>
          <p:nvPr userDrawn="1"/>
        </p:nvSpPr>
        <p:spPr>
          <a:xfrm>
            <a:off x="838200" y="611587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 kern="1200">
                <a:solidFill>
                  <a:srgbClr val="F9B000"/>
                </a:solidFill>
                <a:latin typeface="Cambria" panose="02040503050406030204" pitchFamily="18" charset="0"/>
                <a:ea typeface="+mn-ea"/>
                <a:cs typeface="+mn-cs"/>
              </a:rPr>
              <a:t>Vorstellung der Referierenden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64D7798-3550-3C89-1B89-6BF729AAB7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925588"/>
            <a:ext cx="2158629" cy="2362199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D017078-D8F2-16F2-C4B4-F8950B677A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54693"/>
            <a:ext cx="4581455" cy="584200"/>
          </a:xfrm>
        </p:spPr>
        <p:txBody>
          <a:bodyPr>
            <a:normAutofit/>
          </a:bodyPr>
          <a:lstStyle>
            <a:lvl1pPr marL="0" indent="0" algn="l">
              <a:buNone/>
              <a:defRPr sz="1400" i="0" baseline="0"/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0494BB6-BAF0-89A4-BE0A-B27640E87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6939" y="1925588"/>
            <a:ext cx="2322716" cy="2362080"/>
          </a:xfrm>
        </p:spPr>
        <p:txBody>
          <a:bodyPr>
            <a:normAutofit/>
          </a:bodyPr>
          <a:lstStyle>
            <a:lvl1pPr marL="0" indent="0">
              <a:buClr>
                <a:srgbClr val="F9B000"/>
              </a:buClr>
              <a:buFontTx/>
              <a:buNone/>
              <a:defRPr sz="1600" i="0" baseline="0"/>
            </a:lvl1pPr>
          </a:lstStyle>
          <a:p>
            <a:pPr lvl="0"/>
            <a:r>
              <a:rPr lang="de-DE" err="1"/>
              <a:t>Kurzvita</a:t>
            </a:r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755DBD-F525-E9B3-DF5E-B96596608E40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D1E013B-822B-BC03-C60D-0706A29138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E9942B4-1AC4-D23D-DF82-11F2278839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AC3D322C-6AE6-2DB1-CF8C-53A2E077C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84" r="20270"/>
          <a:stretch/>
        </p:blipFill>
        <p:spPr>
          <a:xfrm>
            <a:off x="9019491" y="0"/>
            <a:ext cx="3172509" cy="215855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B82809D-B7FB-3F10-A89A-FD2C8C105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397500"/>
            <a:ext cx="1531108" cy="1460500"/>
          </a:xfrm>
          <a:prstGeom prst="rect">
            <a:avLst/>
          </a:prstGeom>
        </p:spPr>
      </p:pic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40DAC4DE-7FFD-0C2C-89C0-17DBA99597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95171" y="1925588"/>
            <a:ext cx="2158629" cy="2362199"/>
          </a:xfrm>
        </p:spPr>
        <p:txBody>
          <a:bodyPr/>
          <a:lstStyle/>
          <a:p>
            <a:endParaRPr lang="de-DE"/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040777E2-1244-5C6C-3E14-AA7D80D121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5670" y="1925588"/>
            <a:ext cx="2322716" cy="2362080"/>
          </a:xfrm>
        </p:spPr>
        <p:txBody>
          <a:bodyPr>
            <a:normAutofit/>
          </a:bodyPr>
          <a:lstStyle>
            <a:lvl1pPr marL="0" indent="0" algn="r">
              <a:buClr>
                <a:srgbClr val="F9B000"/>
              </a:buClr>
              <a:buFontTx/>
              <a:buNone/>
              <a:defRPr sz="1600" i="0" baseline="0"/>
            </a:lvl1pPr>
          </a:lstStyle>
          <a:p>
            <a:pPr lvl="0"/>
            <a:r>
              <a:rPr lang="de-DE" err="1"/>
              <a:t>Kurzvita</a:t>
            </a:r>
            <a:endParaRPr lang="de-DE"/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A35DD6D3-D3FA-714F-8C59-B0AEFBC33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2345" y="5054693"/>
            <a:ext cx="4581455" cy="584200"/>
          </a:xfrm>
        </p:spPr>
        <p:txBody>
          <a:bodyPr>
            <a:normAutofit/>
          </a:bodyPr>
          <a:lstStyle>
            <a:lvl1pPr marL="0" indent="0" algn="r">
              <a:buNone/>
              <a:defRPr sz="1400" i="0" baseline="0"/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90F6C05-4092-A083-327D-DFFCA41D60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2275" y="4424193"/>
            <a:ext cx="4581525" cy="520700"/>
          </a:xfrm>
        </p:spPr>
        <p:txBody>
          <a:bodyPr anchor="b" anchorCtr="0">
            <a:normAutofit/>
          </a:bodyPr>
          <a:lstStyle>
            <a:lvl1pPr marL="0" indent="0" algn="r">
              <a:buFontTx/>
              <a:buNone/>
              <a:defRPr sz="1800" b="1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29" name="Textplatzhalter 27">
            <a:extLst>
              <a:ext uri="{FF2B5EF4-FFF2-40B4-BE49-F238E27FC236}">
                <a16:creationId xmlns:a16="http://schemas.microsoft.com/office/drawing/2014/main" id="{98519FA1-AE26-4C5D-2C71-71D00A6F2E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4424193"/>
            <a:ext cx="4581525" cy="520700"/>
          </a:xfrm>
        </p:spPr>
        <p:txBody>
          <a:bodyPr anchor="b" anchorCtr="0">
            <a:normAutofit/>
          </a:bodyPr>
          <a:lstStyle>
            <a:lvl1pPr marL="0" indent="0" algn="l">
              <a:buFontTx/>
              <a:buNone/>
              <a:defRPr sz="1800" b="1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82948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-Überschrift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A83F3B1-9C7E-6A1F-B836-074750D4D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86733"/>
            <a:ext cx="2905245" cy="2771267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B080E8-5C18-E3F5-0B5A-E99EB8C3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165B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571E6E-8F5B-4D42-EA9D-18BC9D007F45}"/>
              </a:ext>
            </a:extLst>
          </p:cNvPr>
          <p:cNvGrpSpPr/>
          <p:nvPr userDrawn="1"/>
        </p:nvGrpSpPr>
        <p:grpSpPr>
          <a:xfrm>
            <a:off x="9274050" y="5907116"/>
            <a:ext cx="2259686" cy="815569"/>
            <a:chOff x="2392299" y="1145113"/>
            <a:chExt cx="2259686" cy="81556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538691C-2EBB-1037-ACFD-E8280478FC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92299" y="1145113"/>
              <a:ext cx="2259686" cy="65929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64F6688-65BD-A0B8-7652-801854132E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38" y="1334493"/>
              <a:ext cx="772999" cy="626189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7E33FE41-8491-349C-5C08-72BFE1C84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40" r="30665"/>
          <a:stretch/>
        </p:blipFill>
        <p:spPr>
          <a:xfrm>
            <a:off x="8289883" y="0"/>
            <a:ext cx="3902117" cy="313599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41922B8-AACA-0A8C-361E-D060E6F0B724}"/>
              </a:ext>
            </a:extLst>
          </p:cNvPr>
          <p:cNvSpPr txBox="1"/>
          <p:nvPr userDrawn="1"/>
        </p:nvSpPr>
        <p:spPr>
          <a:xfrm>
            <a:off x="838200" y="611587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 kern="1200">
                <a:solidFill>
                  <a:srgbClr val="8B004E"/>
                </a:solidFill>
                <a:latin typeface="Cambria" panose="02040503050406030204" pitchFamily="18" charset="0"/>
                <a:ea typeface="+mn-ea"/>
                <a:cs typeface="+mn-cs"/>
              </a:rPr>
              <a:t>Vorstellung der Referierenden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CAC1F108-6516-1E73-0297-9E3593FAF9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925588"/>
            <a:ext cx="2158629" cy="2362199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691CC502-73C4-E767-A7C2-7CE4A2CABC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054693"/>
            <a:ext cx="4581455" cy="584200"/>
          </a:xfrm>
        </p:spPr>
        <p:txBody>
          <a:bodyPr>
            <a:normAutofit/>
          </a:bodyPr>
          <a:lstStyle>
            <a:lvl1pPr marL="0" indent="0" algn="l">
              <a:buNone/>
              <a:defRPr sz="1400" i="0" baseline="0">
                <a:solidFill>
                  <a:srgbClr val="3C165B"/>
                </a:solidFill>
              </a:defRPr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273578C0-0087-FB2F-2AF1-5149CEFC15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96939" y="1925588"/>
            <a:ext cx="2322716" cy="2362080"/>
          </a:xfrm>
        </p:spPr>
        <p:txBody>
          <a:bodyPr>
            <a:normAutofit/>
          </a:bodyPr>
          <a:lstStyle>
            <a:lvl1pPr marL="0" indent="0">
              <a:buClr>
                <a:srgbClr val="F9B000"/>
              </a:buClr>
              <a:buFontTx/>
              <a:buNone/>
              <a:defRPr sz="1600" i="0" baseline="0">
                <a:solidFill>
                  <a:srgbClr val="3C165B"/>
                </a:solidFill>
              </a:defRPr>
            </a:lvl1pPr>
          </a:lstStyle>
          <a:p>
            <a:pPr lvl="0"/>
            <a:r>
              <a:rPr lang="de-DE" err="1"/>
              <a:t>Kurzvita</a:t>
            </a:r>
            <a:endParaRPr lang="de-DE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F2351DB7-B740-0937-6FF4-584905C91A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5171" y="1925588"/>
            <a:ext cx="2158629" cy="2362199"/>
          </a:xfrm>
        </p:spPr>
        <p:txBody>
          <a:bodyPr/>
          <a:lstStyle/>
          <a:p>
            <a:endParaRPr lang="de-DE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6DF46724-C86E-211E-FCA3-3CCA8F7F44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5670" y="1925588"/>
            <a:ext cx="2322716" cy="2362080"/>
          </a:xfrm>
        </p:spPr>
        <p:txBody>
          <a:bodyPr>
            <a:normAutofit/>
          </a:bodyPr>
          <a:lstStyle>
            <a:lvl1pPr marL="0" indent="0" algn="r">
              <a:buClr>
                <a:srgbClr val="F9B000"/>
              </a:buClr>
              <a:buFontTx/>
              <a:buNone/>
              <a:defRPr sz="1600" i="0" baseline="0">
                <a:solidFill>
                  <a:srgbClr val="3C165B"/>
                </a:solidFill>
              </a:defRPr>
            </a:lvl1pPr>
          </a:lstStyle>
          <a:p>
            <a:pPr lvl="0"/>
            <a:r>
              <a:rPr lang="de-DE" err="1"/>
              <a:t>Kurzvita</a:t>
            </a:r>
            <a:endParaRPr lang="de-DE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0BB1CBA4-C0E1-EAB3-EF4B-D633D61DA5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2345" y="5054693"/>
            <a:ext cx="4581455" cy="584200"/>
          </a:xfrm>
        </p:spPr>
        <p:txBody>
          <a:bodyPr>
            <a:normAutofit/>
          </a:bodyPr>
          <a:lstStyle>
            <a:lvl1pPr marL="0" indent="0" algn="r">
              <a:buNone/>
              <a:defRPr sz="1400" i="0" baseline="0">
                <a:solidFill>
                  <a:srgbClr val="3C165B"/>
                </a:solidFill>
              </a:defRPr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7" name="Textplatzhalter 27">
            <a:extLst>
              <a:ext uri="{FF2B5EF4-FFF2-40B4-BE49-F238E27FC236}">
                <a16:creationId xmlns:a16="http://schemas.microsoft.com/office/drawing/2014/main" id="{33E18E94-5470-C7A6-9B52-C82E48162A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2275" y="4424193"/>
            <a:ext cx="4581525" cy="520700"/>
          </a:xfrm>
        </p:spPr>
        <p:txBody>
          <a:bodyPr anchor="b" anchorCtr="0"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rgbClr val="3C165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8" name="Textplatzhalter 27">
            <a:extLst>
              <a:ext uri="{FF2B5EF4-FFF2-40B4-BE49-F238E27FC236}">
                <a16:creationId xmlns:a16="http://schemas.microsoft.com/office/drawing/2014/main" id="{89BCF96A-5E24-C0D3-28B8-B7FB3CE9E8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4424193"/>
            <a:ext cx="4581525" cy="520700"/>
          </a:xfrm>
        </p:spPr>
        <p:txBody>
          <a:bodyPr anchor="b" anchorCtr="0">
            <a:normAutofit/>
          </a:bodyPr>
          <a:lstStyle>
            <a:lvl1pPr marL="0" indent="0" algn="l">
              <a:buFontTx/>
              <a:buNone/>
              <a:defRPr sz="1800" b="1" i="0" baseline="0">
                <a:solidFill>
                  <a:srgbClr val="3C165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01113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39A342-A816-9134-B2B4-9F129F715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rgbClr val="F9B000"/>
              </a:buClr>
              <a:buFont typeface="+mj-lt"/>
              <a:buAutoNum type="arabicPeriod"/>
              <a:defRPr b="0"/>
            </a:lvl1pPr>
            <a:lvl2pPr marL="914400" indent="-457200">
              <a:buClr>
                <a:srgbClr val="F9B000"/>
              </a:buClr>
              <a:buFont typeface="+mj-lt"/>
              <a:buAutoNum type="arabicPeriod"/>
              <a:defRPr/>
            </a:lvl2pPr>
            <a:lvl3pPr marL="1371600" indent="-457200">
              <a:buClr>
                <a:srgbClr val="F9B000"/>
              </a:buClr>
              <a:buFont typeface="+mj-lt"/>
              <a:buAutoNum type="arabicPeriod"/>
              <a:defRPr/>
            </a:lvl3pPr>
            <a:lvl4pPr marL="1714500" indent="-342900">
              <a:buClr>
                <a:srgbClr val="F9B000"/>
              </a:buClr>
              <a:buFont typeface="+mj-lt"/>
              <a:buAutoNum type="arabicPeriod"/>
              <a:defRPr/>
            </a:lvl4pPr>
            <a:lvl5pPr marL="2171700" indent="-342900">
              <a:buClr>
                <a:srgbClr val="F9B000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9F617AD-9B83-8894-BB37-4B1A837DBD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955" y="996306"/>
            <a:ext cx="5423045" cy="5861693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B44E32E-1DBB-5CD0-A34B-529EF68D2C8C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87505A1-EEA7-B4DF-06CC-9A9C5BBAD5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2DF47CC-EFE4-E8D5-73CD-E538FABC0E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607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blau">
    <p:bg>
      <p:bgPr>
        <a:solidFill>
          <a:srgbClr val="003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2F258553-C22C-07EF-9DDF-6860F41AA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955" y="996306"/>
            <a:ext cx="5423045" cy="586169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39A342-A816-9134-B2B4-9F129F715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rgbClr val="97D4E4"/>
              </a:buClr>
              <a:buFont typeface="+mj-lt"/>
              <a:buAutoNum type="arabicPeriod"/>
              <a:defRPr b="0"/>
            </a:lvl1pPr>
            <a:lvl2pPr marL="914400" indent="-457200">
              <a:buClr>
                <a:srgbClr val="97D4E4"/>
              </a:buClr>
              <a:buFont typeface="+mj-lt"/>
              <a:buAutoNum type="arabicPeriod"/>
              <a:defRPr/>
            </a:lvl2pPr>
            <a:lvl3pPr marL="1371600" indent="-457200">
              <a:buClr>
                <a:srgbClr val="97D4E4"/>
              </a:buClr>
              <a:buFont typeface="+mj-lt"/>
              <a:buAutoNum type="arabicPeriod"/>
              <a:defRPr/>
            </a:lvl3pPr>
            <a:lvl4pPr marL="1714500" indent="-342900">
              <a:buClr>
                <a:srgbClr val="97D4E4"/>
              </a:buClr>
              <a:buFont typeface="+mj-lt"/>
              <a:buAutoNum type="arabicPeriod"/>
              <a:defRPr/>
            </a:lvl4pPr>
            <a:lvl5pPr marL="2171700" indent="-342900">
              <a:buClr>
                <a:srgbClr val="97D4E4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9859E3-C939-EE98-B85F-D6D3159D2BBF}"/>
              </a:ext>
            </a:extLst>
          </p:cNvPr>
          <p:cNvSpPr txBox="1"/>
          <p:nvPr userDrawn="1"/>
        </p:nvSpPr>
        <p:spPr>
          <a:xfrm>
            <a:off x="838200" y="611587"/>
            <a:ext cx="36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>
                <a:solidFill>
                  <a:srgbClr val="97D4E4"/>
                </a:solidFill>
                <a:latin typeface="Cambria" panose="02040503050406030204" pitchFamily="18" charset="0"/>
              </a:rPr>
              <a:t>Agenda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1F9BF90-5E8A-607D-0D2D-4902A8ACDF92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872F8CC9-3EFD-A13D-7278-2EF7DA4B4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95BC602E-F3BE-FB75-AA58-E13BDDAC14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115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hellblau">
    <p:bg>
      <p:bgPr>
        <a:solidFill>
          <a:srgbClr val="97D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C8A1940E-9D04-758E-0789-21957C17F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4937" y="81849"/>
            <a:ext cx="6977063" cy="677615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39A342-A816-9134-B2B4-9F129F715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rgbClr val="8B004E"/>
              </a:buClr>
              <a:buFont typeface="+mj-lt"/>
              <a:buAutoNum type="arabicPeriod"/>
              <a:defRPr b="0">
                <a:solidFill>
                  <a:srgbClr val="00345F"/>
                </a:solidFill>
              </a:defRPr>
            </a:lvl1pPr>
            <a:lvl2pPr marL="914400" indent="-457200">
              <a:buClr>
                <a:srgbClr val="8B004E"/>
              </a:buClr>
              <a:buFont typeface="+mj-lt"/>
              <a:buAutoNum type="arabicPeriod"/>
              <a:defRPr>
                <a:solidFill>
                  <a:srgbClr val="00345F"/>
                </a:solidFill>
              </a:defRPr>
            </a:lvl2pPr>
            <a:lvl3pPr marL="1371600" indent="-457200">
              <a:buClr>
                <a:srgbClr val="8B004E"/>
              </a:buClr>
              <a:buFont typeface="+mj-lt"/>
              <a:buAutoNum type="arabicPeriod"/>
              <a:defRPr>
                <a:solidFill>
                  <a:srgbClr val="00345F"/>
                </a:solidFill>
              </a:defRPr>
            </a:lvl3pPr>
            <a:lvl4pPr marL="1714500" indent="-342900">
              <a:buClr>
                <a:srgbClr val="8B004E"/>
              </a:buClr>
              <a:buFont typeface="+mj-lt"/>
              <a:buAutoNum type="arabicPeriod"/>
              <a:defRPr>
                <a:solidFill>
                  <a:srgbClr val="00345F"/>
                </a:solidFill>
              </a:defRPr>
            </a:lvl4pPr>
            <a:lvl5pPr marL="2171700" indent="-342900">
              <a:buClr>
                <a:srgbClr val="8B004E"/>
              </a:buClr>
              <a:buFont typeface="+mj-lt"/>
              <a:buAutoNum type="arabicPeriod"/>
              <a:defRPr>
                <a:solidFill>
                  <a:srgbClr val="00345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9859E3-C939-EE98-B85F-D6D3159D2BBF}"/>
              </a:ext>
            </a:extLst>
          </p:cNvPr>
          <p:cNvSpPr txBox="1"/>
          <p:nvPr userDrawn="1"/>
        </p:nvSpPr>
        <p:spPr>
          <a:xfrm>
            <a:off x="838200" y="611587"/>
            <a:ext cx="36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>
                <a:solidFill>
                  <a:srgbClr val="8B004E"/>
                </a:solidFill>
                <a:latin typeface="Cambria" panose="02040503050406030204" pitchFamily="18" charset="0"/>
              </a:rPr>
              <a:t>Agenda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EAE0F64-5A2C-7E03-9637-FCDA2F4F5578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2824340-C518-B674-3B39-AD16D3B7A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2DBAE42-1186-3C29-B811-BD5CE65BE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3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rstellung_Tutor: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138D53E-0111-7A3C-15EF-7797C29CE7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68B9BC-8F27-2F64-7673-015B71CAFD45}"/>
              </a:ext>
            </a:extLst>
          </p:cNvPr>
          <p:cNvSpPr txBox="1"/>
          <p:nvPr userDrawn="1"/>
        </p:nvSpPr>
        <p:spPr>
          <a:xfrm>
            <a:off x="838200" y="611587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 kern="1200">
                <a:solidFill>
                  <a:srgbClr val="F9B000"/>
                </a:solidFill>
                <a:latin typeface="Cambria" panose="02040503050406030204" pitchFamily="18" charset="0"/>
                <a:ea typeface="+mn-ea"/>
                <a:cs typeface="+mn-cs"/>
              </a:rPr>
              <a:t>Vorstellung der Referierenden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64D7798-3550-3C89-1B89-6BF729AAB7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925588"/>
            <a:ext cx="2158629" cy="2362199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D017078-D8F2-16F2-C4B4-F8950B677A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054693"/>
            <a:ext cx="4581455" cy="584200"/>
          </a:xfrm>
        </p:spPr>
        <p:txBody>
          <a:bodyPr>
            <a:normAutofit/>
          </a:bodyPr>
          <a:lstStyle>
            <a:lvl1pPr marL="0" indent="0" algn="l">
              <a:buNone/>
              <a:defRPr sz="1400" i="0" baseline="0"/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0494BB6-BAF0-89A4-BE0A-B27640E878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6939" y="1925588"/>
            <a:ext cx="2322716" cy="2362080"/>
          </a:xfrm>
        </p:spPr>
        <p:txBody>
          <a:bodyPr>
            <a:normAutofit/>
          </a:bodyPr>
          <a:lstStyle>
            <a:lvl1pPr marL="0" indent="0">
              <a:buClr>
                <a:srgbClr val="F9B000"/>
              </a:buClr>
              <a:buFontTx/>
              <a:buNone/>
              <a:defRPr sz="1600" i="0" baseline="0"/>
            </a:lvl1pPr>
          </a:lstStyle>
          <a:p>
            <a:pPr lvl="0"/>
            <a:r>
              <a:rPr lang="de-DE" err="1"/>
              <a:t>Kurzvita</a:t>
            </a:r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755DBD-F525-E9B3-DF5E-B96596608E40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D1E013B-822B-BC03-C60D-0706A29138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6E9942B4-1AC4-D23D-DF82-11F2278839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AC3D322C-6AE6-2DB1-CF8C-53A2E077CC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9000"/>
          </a:blip>
          <a:srcRect t="36084" r="20270"/>
          <a:stretch/>
        </p:blipFill>
        <p:spPr>
          <a:xfrm>
            <a:off x="9019491" y="0"/>
            <a:ext cx="3172509" cy="215855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B82809D-B7FB-3F10-A89A-FD2C8C105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397500"/>
            <a:ext cx="1531108" cy="1460500"/>
          </a:xfrm>
          <a:prstGeom prst="rect">
            <a:avLst/>
          </a:prstGeom>
        </p:spPr>
      </p:pic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40DAC4DE-7FFD-0C2C-89C0-17DBA99597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95171" y="1925588"/>
            <a:ext cx="2158629" cy="2362199"/>
          </a:xfrm>
        </p:spPr>
        <p:txBody>
          <a:bodyPr/>
          <a:lstStyle/>
          <a:p>
            <a:endParaRPr lang="de-DE"/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040777E2-1244-5C6C-3E14-AA7D80D121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5670" y="1925588"/>
            <a:ext cx="2322716" cy="2362080"/>
          </a:xfrm>
        </p:spPr>
        <p:txBody>
          <a:bodyPr>
            <a:normAutofit/>
          </a:bodyPr>
          <a:lstStyle>
            <a:lvl1pPr marL="0" indent="0" algn="r">
              <a:buClr>
                <a:srgbClr val="F9B000"/>
              </a:buClr>
              <a:buFontTx/>
              <a:buNone/>
              <a:defRPr sz="1600" i="0" baseline="0"/>
            </a:lvl1pPr>
          </a:lstStyle>
          <a:p>
            <a:pPr lvl="0"/>
            <a:r>
              <a:rPr lang="de-DE" err="1"/>
              <a:t>Kurzvita</a:t>
            </a:r>
            <a:endParaRPr lang="de-DE"/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A35DD6D3-D3FA-714F-8C59-B0AEFBC33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2345" y="5054693"/>
            <a:ext cx="4581455" cy="584200"/>
          </a:xfrm>
        </p:spPr>
        <p:txBody>
          <a:bodyPr>
            <a:normAutofit/>
          </a:bodyPr>
          <a:lstStyle>
            <a:lvl1pPr marL="0" indent="0" algn="r">
              <a:buNone/>
              <a:defRPr sz="1400" i="0" baseline="0"/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90F6C05-4092-A083-327D-DFFCA41D60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2275" y="4424193"/>
            <a:ext cx="4581525" cy="520700"/>
          </a:xfrm>
        </p:spPr>
        <p:txBody>
          <a:bodyPr anchor="b" anchorCtr="0">
            <a:normAutofit/>
          </a:bodyPr>
          <a:lstStyle>
            <a:lvl1pPr marL="0" indent="0" algn="r">
              <a:buFontTx/>
              <a:buNone/>
              <a:defRPr sz="1800" b="1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29" name="Textplatzhalter 27">
            <a:extLst>
              <a:ext uri="{FF2B5EF4-FFF2-40B4-BE49-F238E27FC236}">
                <a16:creationId xmlns:a16="http://schemas.microsoft.com/office/drawing/2014/main" id="{98519FA1-AE26-4C5D-2C71-71D00A6F2E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4424193"/>
            <a:ext cx="4581525" cy="520700"/>
          </a:xfrm>
        </p:spPr>
        <p:txBody>
          <a:bodyPr anchor="b" anchorCtr="0">
            <a:normAutofit/>
          </a:bodyPr>
          <a:lstStyle>
            <a:lvl1pPr marL="0" indent="0" algn="l">
              <a:buFontTx/>
              <a:buNone/>
              <a:defRPr sz="1800" b="1" i="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86589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2A5B413-AFB3-21E6-1519-7E06DAD16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955" y="996306"/>
            <a:ext cx="5423045" cy="586169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39A342-A816-9134-B2B4-9F129F715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rgbClr val="8B004E"/>
              </a:buClr>
              <a:buFont typeface="+mj-lt"/>
              <a:buAutoNum type="arabicPeriod"/>
              <a:defRPr b="0">
                <a:solidFill>
                  <a:srgbClr val="3C165B"/>
                </a:solidFill>
              </a:defRPr>
            </a:lvl1pPr>
            <a:lvl2pPr marL="914400" indent="-457200">
              <a:buClr>
                <a:srgbClr val="8B004E"/>
              </a:buClr>
              <a:buFont typeface="+mj-lt"/>
              <a:buAutoNum type="arabicPeriod"/>
              <a:defRPr>
                <a:solidFill>
                  <a:srgbClr val="3C165B"/>
                </a:solidFill>
              </a:defRPr>
            </a:lvl2pPr>
            <a:lvl3pPr marL="1371600" indent="-457200">
              <a:buClr>
                <a:srgbClr val="8B004E"/>
              </a:buClr>
              <a:buFont typeface="+mj-lt"/>
              <a:buAutoNum type="arabicPeriod"/>
              <a:defRPr>
                <a:solidFill>
                  <a:srgbClr val="3C165B"/>
                </a:solidFill>
              </a:defRPr>
            </a:lvl3pPr>
            <a:lvl4pPr marL="1714500" indent="-342900">
              <a:buClr>
                <a:srgbClr val="8B004E"/>
              </a:buClr>
              <a:buFont typeface="+mj-lt"/>
              <a:buAutoNum type="arabicPeriod"/>
              <a:defRPr>
                <a:solidFill>
                  <a:srgbClr val="3C165B"/>
                </a:solidFill>
              </a:defRPr>
            </a:lvl4pPr>
            <a:lvl5pPr marL="2171700" indent="-342900">
              <a:buClr>
                <a:srgbClr val="8B004E"/>
              </a:buClr>
              <a:buFont typeface="+mj-lt"/>
              <a:buAutoNum type="arabicPeriod"/>
              <a:defRPr>
                <a:solidFill>
                  <a:srgbClr val="3C165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9859E3-C939-EE98-B85F-D6D3159D2BBF}"/>
              </a:ext>
            </a:extLst>
          </p:cNvPr>
          <p:cNvSpPr txBox="1"/>
          <p:nvPr userDrawn="1"/>
        </p:nvSpPr>
        <p:spPr>
          <a:xfrm>
            <a:off x="838200" y="611587"/>
            <a:ext cx="36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>
                <a:solidFill>
                  <a:srgbClr val="8B004E"/>
                </a:solidFill>
                <a:latin typeface="Cambria" panose="02040503050406030204" pitchFamily="18" charset="0"/>
              </a:rPr>
              <a:t>Agenda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EAE0F64-5A2C-7E03-9637-FCDA2F4F5578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2824340-C518-B674-3B39-AD16D3B7A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2DBAE42-1186-3C29-B811-BD5CE65BE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0921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-Überschrif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A83F3B1-9C7E-6A1F-B836-074750D4D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86733"/>
            <a:ext cx="2905245" cy="27712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778C91-FF68-44CD-C5FE-6A9590C7B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40443"/>
            <a:ext cx="10515600" cy="1977114"/>
          </a:xfrm>
        </p:spPr>
        <p:txBody>
          <a:bodyPr anchor="ctr"/>
          <a:lstStyle>
            <a:lvl1pPr>
              <a:defRPr sz="6000" b="1" i="0">
                <a:latin typeface="Cambria" panose="02040503050406030204" pitchFamily="18" charset="0"/>
              </a:defRPr>
            </a:lvl1pPr>
          </a:lstStyle>
          <a:p>
            <a:r>
              <a:rPr lang="de-DE"/>
              <a:t>Kapitel-Überschrift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A5AB9-5FA6-30D0-4555-52419443A0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417557"/>
            <a:ext cx="10515600" cy="150018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9B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Details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7A12BD-E2CA-1298-C275-0986C3D3E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674" y="14468"/>
            <a:ext cx="3111303" cy="272415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4FA581F-F12D-0CDB-708B-D8AD57431C1F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C15D088-CB55-4233-8269-F80C26A41C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F6E52F9A-2037-AA6F-84C1-4F185F45FD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A6651B03-9368-ED6F-FF35-DD0428FE9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/>
          <a:p>
            <a:fld id="{AD24B9A5-D882-4D48-BCF8-B5C504936C4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1903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-Überschrift_blau">
    <p:bg>
      <p:bgPr>
        <a:solidFill>
          <a:srgbClr val="003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A83F3B1-9C7E-6A1F-B836-074750D4D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86733"/>
            <a:ext cx="2905245" cy="27712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778C91-FF68-44CD-C5FE-6A9590C7B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40443"/>
            <a:ext cx="10515600" cy="1977114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de-DE"/>
              <a:t>Kapitel-Überschrift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A5AB9-5FA6-30D0-4555-52419443A0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417557"/>
            <a:ext cx="10515600" cy="150018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97D4E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Details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B080E8-5C18-E3F5-0B5A-E99EB8C3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/>
          <a:p>
            <a:fld id="{AD24B9A5-D882-4D48-BCF8-B5C504936C45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7A12BD-E2CA-1298-C275-0986C3D3E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674" y="14468"/>
            <a:ext cx="3111303" cy="2724150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9755FC5-A12C-9DAD-26F7-FB3F65481F18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F8EB834-968E-1383-DC17-236440938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42A94D0-B8C0-2FF8-5F87-3E09E28D2D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2891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-Überschrift_hellblau">
    <p:bg>
      <p:bgPr>
        <a:solidFill>
          <a:srgbClr val="97D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11A3424E-9B66-38BD-8692-463DEEF19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10800000">
            <a:off x="-1" y="4330742"/>
            <a:ext cx="3973768" cy="2527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934B36-D595-8219-12A3-9CA9833B3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936" b="30553"/>
          <a:stretch/>
        </p:blipFill>
        <p:spPr>
          <a:xfrm rot="16200000">
            <a:off x="9453846" y="180392"/>
            <a:ext cx="2918546" cy="25577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778C91-FF68-44CD-C5FE-6A9590C7B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40443"/>
            <a:ext cx="10515600" cy="1977114"/>
          </a:xfrm>
        </p:spPr>
        <p:txBody>
          <a:bodyPr anchor="ctr"/>
          <a:lstStyle>
            <a:lvl1pPr>
              <a:defRPr sz="6000">
                <a:solidFill>
                  <a:srgbClr val="00345F"/>
                </a:solidFill>
              </a:defRPr>
            </a:lvl1pPr>
          </a:lstStyle>
          <a:p>
            <a:r>
              <a:rPr lang="de-DE"/>
              <a:t>Kapitel-Überschrift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A5AB9-5FA6-30D0-4555-52419443A0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417557"/>
            <a:ext cx="10515600" cy="150018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8B004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Details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B080E8-5C18-E3F5-0B5A-E99EB8C3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45F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06312BC-4CF8-EFFE-EC80-C0251C142424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305481A-B143-4068-04B1-299D61A641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4F1D9FD-5AB6-5DCC-BDE2-A50E7EDBA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0284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-Überschrift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A83F3B1-9C7E-6A1F-B836-074750D4D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86733"/>
            <a:ext cx="2905245" cy="27712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778C91-FF68-44CD-C5FE-6A9590C7B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40443"/>
            <a:ext cx="10515600" cy="1977114"/>
          </a:xfrm>
        </p:spPr>
        <p:txBody>
          <a:bodyPr anchor="ctr"/>
          <a:lstStyle>
            <a:lvl1pPr>
              <a:defRPr sz="6000">
                <a:solidFill>
                  <a:srgbClr val="3C165B"/>
                </a:solidFill>
              </a:defRPr>
            </a:lvl1pPr>
          </a:lstStyle>
          <a:p>
            <a:r>
              <a:rPr lang="de-DE"/>
              <a:t>Kapitel-Überschrift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A5AB9-5FA6-30D0-4555-52419443A0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417557"/>
            <a:ext cx="10515600" cy="150018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8B004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Details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B080E8-5C18-E3F5-0B5A-E99EB8C3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165B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571E6E-8F5B-4D42-EA9D-18BC9D007F45}"/>
              </a:ext>
            </a:extLst>
          </p:cNvPr>
          <p:cNvGrpSpPr/>
          <p:nvPr userDrawn="1"/>
        </p:nvGrpSpPr>
        <p:grpSpPr>
          <a:xfrm>
            <a:off x="9274050" y="5907116"/>
            <a:ext cx="2259686" cy="815569"/>
            <a:chOff x="2392299" y="1145113"/>
            <a:chExt cx="2259686" cy="81556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538691C-2EBB-1037-ACFD-E8280478FC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92299" y="1145113"/>
              <a:ext cx="2259686" cy="65929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64F6688-65BD-A0B8-7652-801854132E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38" y="1334493"/>
              <a:ext cx="772999" cy="626189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7E33FE41-8491-349C-5C08-72BFE1C84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40" r="30665"/>
          <a:stretch/>
        </p:blipFill>
        <p:spPr>
          <a:xfrm>
            <a:off x="8289883" y="0"/>
            <a:ext cx="3902117" cy="313599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897711F-A5C8-8C22-AE8C-C932234B77EC}"/>
              </a:ext>
            </a:extLst>
          </p:cNvPr>
          <p:cNvSpPr txBox="1"/>
          <p:nvPr userDrawn="1"/>
        </p:nvSpPr>
        <p:spPr>
          <a:xfrm>
            <a:off x="11001058" y="6459880"/>
            <a:ext cx="1270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/>
              <a:t>DE-71694</a:t>
            </a:r>
          </a:p>
        </p:txBody>
      </p:sp>
    </p:spTree>
    <p:extLst>
      <p:ext uri="{BB962C8B-B14F-4D97-AF65-F5344CB8AC3E}">
        <p14:creationId xmlns:p14="http://schemas.microsoft.com/office/powerpoint/2010/main" val="1511388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ulletpoints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F11614-6495-DA43-BF3A-D9BACCA5E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buClr>
                <a:srgbClr val="F9B000"/>
              </a:buClr>
              <a:defRPr/>
            </a:lvl1pPr>
            <a:lvl2pPr>
              <a:buClr>
                <a:srgbClr val="F9B000"/>
              </a:buClr>
              <a:defRPr/>
            </a:lvl2pPr>
            <a:lvl3pPr>
              <a:buClr>
                <a:srgbClr val="F9B000"/>
              </a:buClr>
              <a:defRPr/>
            </a:lvl3pPr>
            <a:lvl4pPr>
              <a:buClr>
                <a:srgbClr val="F9B000"/>
              </a:buClr>
              <a:defRPr/>
            </a:lvl4pPr>
            <a:lvl5pPr>
              <a:buClr>
                <a:srgbClr val="F9B000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/>
          <a:p>
            <a:fld id="{AD24B9A5-D882-4D48-BCF8-B5C504936C45}" type="slidenum">
              <a:rPr lang="de-DE" smtClean="0"/>
              <a:t>‹#›</a:t>
            </a:fld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037BB0D-0F0D-4EDA-C82C-BB11D3518997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5CE113E-A512-E68A-AC79-CECC6EE94F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2A31F0BA-179B-6B50-412D-92E9BFF16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22C8ED7E-21BC-D198-5980-5DFF5CFC7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70" r="24100"/>
          <a:stretch/>
        </p:blipFill>
        <p:spPr>
          <a:xfrm>
            <a:off x="9171891" y="0"/>
            <a:ext cx="3020109" cy="262512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8A91642-855F-2A12-E7D5-26392BA6B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397500"/>
            <a:ext cx="1531108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09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ulletpoints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12C72C2-7E9F-25CB-EE63-CA4D0E509750}"/>
              </a:ext>
            </a:extLst>
          </p:cNvPr>
          <p:cNvGrpSpPr/>
          <p:nvPr userDrawn="1"/>
        </p:nvGrpSpPr>
        <p:grpSpPr>
          <a:xfrm>
            <a:off x="-13068" y="5176316"/>
            <a:ext cx="2392724" cy="1697204"/>
            <a:chOff x="-13068" y="5176316"/>
            <a:chExt cx="2392724" cy="1697204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2BC7DAFF-D61E-A10F-997E-551CCC26E1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328" b="36017"/>
            <a:stretch/>
          </p:blipFill>
          <p:spPr>
            <a:xfrm>
              <a:off x="-13068" y="5518905"/>
              <a:ext cx="2392724" cy="135461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8A424C5B-F681-77C9-2239-EE2746220B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068" y="5176316"/>
              <a:ext cx="1617969" cy="1681684"/>
            </a:xfrm>
            <a:prstGeom prst="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AD98E7B-5C9D-3ED2-2243-7B746A41A00D}"/>
              </a:ext>
            </a:extLst>
          </p:cNvPr>
          <p:cNvGrpSpPr/>
          <p:nvPr userDrawn="1"/>
        </p:nvGrpSpPr>
        <p:grpSpPr>
          <a:xfrm>
            <a:off x="9274050" y="5907116"/>
            <a:ext cx="2259686" cy="815569"/>
            <a:chOff x="2392299" y="1145113"/>
            <a:chExt cx="2259686" cy="81556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829B1E1-F49E-68B3-05A6-84F457FC7A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2299" y="1145113"/>
              <a:ext cx="2259686" cy="65929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C3061C3-1A6C-7930-A242-8E2EA0A6F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38" y="1334493"/>
              <a:ext cx="772999" cy="626189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3C165B"/>
                </a:solidFill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F11614-6495-DA43-BF3A-D9BACCA5E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buClr>
                <a:srgbClr val="8B004E"/>
              </a:buClr>
              <a:defRPr>
                <a:solidFill>
                  <a:srgbClr val="3C165B"/>
                </a:solidFill>
              </a:defRPr>
            </a:lvl1pPr>
            <a:lvl2pPr>
              <a:buClr>
                <a:srgbClr val="8B004E"/>
              </a:buClr>
              <a:defRPr>
                <a:solidFill>
                  <a:srgbClr val="3C165B"/>
                </a:solidFill>
              </a:defRPr>
            </a:lvl2pPr>
            <a:lvl3pPr>
              <a:buClr>
                <a:srgbClr val="8B004E"/>
              </a:buClr>
              <a:defRPr>
                <a:solidFill>
                  <a:srgbClr val="3C165B"/>
                </a:solidFill>
              </a:defRPr>
            </a:lvl3pPr>
            <a:lvl4pPr>
              <a:buClr>
                <a:srgbClr val="8B004E"/>
              </a:buClr>
              <a:defRPr>
                <a:solidFill>
                  <a:srgbClr val="3C165B"/>
                </a:solidFill>
              </a:defRPr>
            </a:lvl4pPr>
            <a:lvl5pPr>
              <a:buClr>
                <a:srgbClr val="8B004E"/>
              </a:buClr>
              <a:defRPr>
                <a:solidFill>
                  <a:srgbClr val="3C165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165B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354F3D8-D227-A0CA-7C21-EDFA69A0A3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40" r="30665"/>
          <a:stretch/>
        </p:blipFill>
        <p:spPr>
          <a:xfrm>
            <a:off x="8289883" y="0"/>
            <a:ext cx="3902117" cy="31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48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 &amp; Bild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A669E0A-3A0B-74D2-70C1-AEEF0336D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33104"/>
            <a:ext cx="2821494" cy="24248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/>
          <a:p>
            <a:fld id="{AD24B9A5-D882-4D48-BCF8-B5C504936C45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7940B1-DD2B-5F07-0567-0D2AB9801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769436">
            <a:off x="8866335" y="512743"/>
            <a:ext cx="3270166" cy="867595"/>
          </a:xfrm>
          <a:prstGeom prst="rect">
            <a:avLst/>
          </a:prstGeom>
        </p:spPr>
      </p:pic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97B4F933-0163-0A4A-A23A-59D991648E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73885" y="1836739"/>
            <a:ext cx="6179916" cy="4359474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887A636-539B-EC4A-54D6-BD66A9D2F6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1836739"/>
            <a:ext cx="4115764" cy="1010633"/>
          </a:xfrm>
        </p:spPr>
        <p:txBody>
          <a:bodyPr anchor="b"/>
          <a:lstStyle>
            <a:lvl1pPr marL="0" indent="0">
              <a:buNone/>
              <a:defRPr b="1" i="0">
                <a:solidFill>
                  <a:srgbClr val="F9B000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BA2D04F7-5786-2156-6A5B-2A68029DDD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974695"/>
            <a:ext cx="4115764" cy="319720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31D41C7-5904-51B4-3B6A-CE3E6D08AA90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507A795-097A-313F-E820-F59832BF2E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92E2D05A-F396-B6DE-3ACE-6DD2E15925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30808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 &amp; Bild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0345F"/>
                </a:solidFill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45F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7940B1-DD2B-5F07-0567-0D2AB9801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769436">
            <a:off x="8866335" y="512743"/>
            <a:ext cx="3270166" cy="867595"/>
          </a:xfrm>
          <a:prstGeom prst="rect">
            <a:avLst/>
          </a:prstGeom>
        </p:spPr>
      </p:pic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97B4F933-0163-0A4A-A23A-59D991648E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73885" y="1836739"/>
            <a:ext cx="6179916" cy="4359474"/>
          </a:xfrm>
        </p:spPr>
        <p:txBody>
          <a:bodyPr/>
          <a:lstStyle>
            <a:lvl1pPr>
              <a:defRPr>
                <a:solidFill>
                  <a:srgbClr val="00345F"/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887A636-539B-EC4A-54D6-BD66A9D2F6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1836739"/>
            <a:ext cx="4115764" cy="1010633"/>
          </a:xfrm>
        </p:spPr>
        <p:txBody>
          <a:bodyPr anchor="b"/>
          <a:lstStyle>
            <a:lvl1pPr marL="0" indent="0">
              <a:buNone/>
              <a:defRPr b="1" i="0">
                <a:solidFill>
                  <a:srgbClr val="8B004E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BA2D04F7-5786-2156-6A5B-2A68029DDD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974695"/>
            <a:ext cx="4115764" cy="319720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rgbClr val="00345F"/>
                </a:solidFill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C9A6952-BC95-25EE-AE8B-085BAA838DB3}"/>
              </a:ext>
            </a:extLst>
          </p:cNvPr>
          <p:cNvGrpSpPr/>
          <p:nvPr userDrawn="1"/>
        </p:nvGrpSpPr>
        <p:grpSpPr>
          <a:xfrm>
            <a:off x="9274050" y="5907116"/>
            <a:ext cx="2259686" cy="815569"/>
            <a:chOff x="2392299" y="1145113"/>
            <a:chExt cx="2259686" cy="81556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60D8157-E6FF-FC41-3DE1-D391C50CC8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92299" y="1145113"/>
              <a:ext cx="2259686" cy="659290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003D0CD-AB8D-1140-8FB0-5DEDEC27E6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38" y="1334493"/>
              <a:ext cx="772999" cy="626189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A8B7D0B-6780-BADB-90B1-8CA357BA626A}"/>
              </a:ext>
            </a:extLst>
          </p:cNvPr>
          <p:cNvGrpSpPr/>
          <p:nvPr userDrawn="1"/>
        </p:nvGrpSpPr>
        <p:grpSpPr>
          <a:xfrm>
            <a:off x="-13068" y="5176316"/>
            <a:ext cx="2392724" cy="1697204"/>
            <a:chOff x="-13068" y="5176316"/>
            <a:chExt cx="2392724" cy="169720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D04DD9C-8F6B-0EAA-DAA5-318765AF11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328" b="36017"/>
            <a:stretch/>
          </p:blipFill>
          <p:spPr>
            <a:xfrm>
              <a:off x="-13068" y="5518905"/>
              <a:ext cx="2392724" cy="1354615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CE2E893-427D-9CB8-A86C-AA6F804DFE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068" y="5176316"/>
              <a:ext cx="1617969" cy="1681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7788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boxen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/>
          <a:p>
            <a:fld id="{AD24B9A5-D882-4D48-BCF8-B5C504936C45}" type="slidenum">
              <a:rPr lang="de-DE" smtClean="0"/>
              <a:t>‹#›</a:t>
            </a:fld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68FB5CB-AC97-9F9F-AC3C-0038EAD24D1E}"/>
              </a:ext>
            </a:extLst>
          </p:cNvPr>
          <p:cNvSpPr/>
          <p:nvPr userDrawn="1"/>
        </p:nvSpPr>
        <p:spPr>
          <a:xfrm>
            <a:off x="838200" y="2967560"/>
            <a:ext cx="3259238" cy="2951543"/>
          </a:xfrm>
          <a:prstGeom prst="rect">
            <a:avLst/>
          </a:prstGeom>
          <a:solidFill>
            <a:srgbClr val="F9B000">
              <a:alpha val="3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DE">
              <a:latin typeface="Lexia" panose="02060504030504030204" pitchFamily="18" charset="77"/>
            </a:endParaRPr>
          </a:p>
          <a:p>
            <a:pPr algn="l"/>
            <a:endParaRPr lang="de-DE">
              <a:latin typeface="Lexia" panose="02060504030504030204" pitchFamily="18" charset="77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E5AEC0C-8794-7D86-1D2B-DB41374ECA1D}"/>
              </a:ext>
            </a:extLst>
          </p:cNvPr>
          <p:cNvSpPr/>
          <p:nvPr userDrawn="1"/>
        </p:nvSpPr>
        <p:spPr>
          <a:xfrm>
            <a:off x="8094562" y="2967560"/>
            <a:ext cx="3259238" cy="2951543"/>
          </a:xfrm>
          <a:prstGeom prst="rect">
            <a:avLst/>
          </a:prstGeom>
          <a:solidFill>
            <a:srgbClr val="F9B000">
              <a:alpha val="3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Helvetica" pitchFamily="2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8E79F0A-B42D-7B7D-099A-7A35256CB427}"/>
              </a:ext>
            </a:extLst>
          </p:cNvPr>
          <p:cNvSpPr/>
          <p:nvPr userDrawn="1"/>
        </p:nvSpPr>
        <p:spPr>
          <a:xfrm>
            <a:off x="4466381" y="2967560"/>
            <a:ext cx="3259238" cy="2951543"/>
          </a:xfrm>
          <a:prstGeom prst="rect">
            <a:avLst/>
          </a:prstGeom>
          <a:solidFill>
            <a:srgbClr val="F9B000">
              <a:alpha val="3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Helvetica" pitchFamily="2" charset="0"/>
            </a:endParaRP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58714235-AD7E-5D02-4A3C-2222141312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127934"/>
            <a:ext cx="3259238" cy="625034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i="0">
                <a:solidFill>
                  <a:srgbClr val="F9B000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1EEBBE62-14F6-737D-BF31-CC45DD4048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6381" y="2127934"/>
            <a:ext cx="3259238" cy="625034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i="0">
                <a:solidFill>
                  <a:srgbClr val="F9B000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AE475AD7-8574-898C-43EF-0830DDD03B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4562" y="2127934"/>
            <a:ext cx="3259238" cy="625034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i="0">
                <a:solidFill>
                  <a:srgbClr val="F9B000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6" name="Textplatzhalter 16">
            <a:extLst>
              <a:ext uri="{FF2B5EF4-FFF2-40B4-BE49-F238E27FC236}">
                <a16:creationId xmlns:a16="http://schemas.microsoft.com/office/drawing/2014/main" id="{76CB455A-C032-8FD9-3250-3213DE515A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693" y="3178013"/>
            <a:ext cx="2796252" cy="2524066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</a:t>
            </a:r>
          </a:p>
        </p:txBody>
      </p:sp>
      <p:sp>
        <p:nvSpPr>
          <p:cNvPr id="21" name="Textplatzhalter 16">
            <a:extLst>
              <a:ext uri="{FF2B5EF4-FFF2-40B4-BE49-F238E27FC236}">
                <a16:creationId xmlns:a16="http://schemas.microsoft.com/office/drawing/2014/main" id="{C1C608C5-E9CA-6C63-ED64-B48298A600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2569" y="3212276"/>
            <a:ext cx="2796252" cy="248980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</a:t>
            </a:r>
          </a:p>
        </p:txBody>
      </p:sp>
      <p:sp>
        <p:nvSpPr>
          <p:cNvPr id="22" name="Textplatzhalter 16">
            <a:extLst>
              <a:ext uri="{FF2B5EF4-FFF2-40B4-BE49-F238E27FC236}">
                <a16:creationId xmlns:a16="http://schemas.microsoft.com/office/drawing/2014/main" id="{5ADFABCE-7633-EA8C-A766-0E0E08AFBA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6055" y="3212276"/>
            <a:ext cx="2796252" cy="248980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B6FBF7-A857-8485-12A5-9B1953EE96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9019491" y="4277121"/>
            <a:ext cx="3979078" cy="3377201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BDCF391-ECBE-3B65-A150-083C552E6965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3909F99-D19B-0FD5-7B8F-01E1E3474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CE6FDDD-207E-C711-2FE0-DAAFC058CC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113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-Überschrift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A83F3B1-9C7E-6A1F-B836-074750D4D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86733"/>
            <a:ext cx="2905245" cy="2771267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B080E8-5C18-E3F5-0B5A-E99EB8C3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165B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571E6E-8F5B-4D42-EA9D-18BC9D007F45}"/>
              </a:ext>
            </a:extLst>
          </p:cNvPr>
          <p:cNvGrpSpPr/>
          <p:nvPr userDrawn="1"/>
        </p:nvGrpSpPr>
        <p:grpSpPr>
          <a:xfrm>
            <a:off x="9274050" y="5907116"/>
            <a:ext cx="2259686" cy="815569"/>
            <a:chOff x="2392299" y="1145113"/>
            <a:chExt cx="2259686" cy="81556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538691C-2EBB-1037-ACFD-E8280478FC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92299" y="1145113"/>
              <a:ext cx="2259686" cy="65929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64F6688-65BD-A0B8-7652-801854132E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38" y="1334493"/>
              <a:ext cx="772999" cy="626189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7E33FE41-8491-349C-5C08-72BFE1C84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1240" r="30665"/>
          <a:stretch/>
        </p:blipFill>
        <p:spPr>
          <a:xfrm>
            <a:off x="8289883" y="0"/>
            <a:ext cx="3902117" cy="313599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41922B8-AACA-0A8C-361E-D060E6F0B724}"/>
              </a:ext>
            </a:extLst>
          </p:cNvPr>
          <p:cNvSpPr txBox="1"/>
          <p:nvPr userDrawn="1"/>
        </p:nvSpPr>
        <p:spPr>
          <a:xfrm>
            <a:off x="838200" y="611587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 kern="1200">
                <a:solidFill>
                  <a:srgbClr val="8B004E"/>
                </a:solidFill>
                <a:latin typeface="Cambria" panose="02040503050406030204" pitchFamily="18" charset="0"/>
                <a:ea typeface="+mn-ea"/>
                <a:cs typeface="+mn-cs"/>
              </a:rPr>
              <a:t>Vorstellung der Referierenden</a:t>
            </a:r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CAC1F108-6516-1E73-0297-9E3593FAF9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925588"/>
            <a:ext cx="2158629" cy="2362199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691CC502-73C4-E767-A7C2-7CE4A2CABC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054693"/>
            <a:ext cx="4581455" cy="584200"/>
          </a:xfrm>
        </p:spPr>
        <p:txBody>
          <a:bodyPr>
            <a:normAutofit/>
          </a:bodyPr>
          <a:lstStyle>
            <a:lvl1pPr marL="0" indent="0" algn="l">
              <a:buNone/>
              <a:defRPr sz="1400" i="0" baseline="0">
                <a:solidFill>
                  <a:srgbClr val="3C165B"/>
                </a:solidFill>
              </a:defRPr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273578C0-0087-FB2F-2AF1-5149CEFC15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96939" y="1925588"/>
            <a:ext cx="2322716" cy="2362080"/>
          </a:xfrm>
        </p:spPr>
        <p:txBody>
          <a:bodyPr>
            <a:normAutofit/>
          </a:bodyPr>
          <a:lstStyle>
            <a:lvl1pPr marL="0" indent="0">
              <a:buClr>
                <a:srgbClr val="F9B000"/>
              </a:buClr>
              <a:buFontTx/>
              <a:buNone/>
              <a:defRPr sz="1600" i="0" baseline="0">
                <a:solidFill>
                  <a:srgbClr val="3C165B"/>
                </a:solidFill>
              </a:defRPr>
            </a:lvl1pPr>
          </a:lstStyle>
          <a:p>
            <a:pPr lvl="0"/>
            <a:r>
              <a:rPr lang="de-DE" err="1"/>
              <a:t>Kurzvita</a:t>
            </a:r>
            <a:endParaRPr lang="de-DE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F2351DB7-B740-0937-6FF4-584905C91A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5171" y="1925588"/>
            <a:ext cx="2158629" cy="2362199"/>
          </a:xfrm>
        </p:spPr>
        <p:txBody>
          <a:bodyPr/>
          <a:lstStyle/>
          <a:p>
            <a:endParaRPr lang="de-DE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6DF46724-C86E-211E-FCA3-3CCA8F7F44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5670" y="1925588"/>
            <a:ext cx="2322716" cy="2362080"/>
          </a:xfrm>
        </p:spPr>
        <p:txBody>
          <a:bodyPr>
            <a:normAutofit/>
          </a:bodyPr>
          <a:lstStyle>
            <a:lvl1pPr marL="0" indent="0" algn="r">
              <a:buClr>
                <a:srgbClr val="F9B000"/>
              </a:buClr>
              <a:buFontTx/>
              <a:buNone/>
              <a:defRPr sz="1600" i="0" baseline="0">
                <a:solidFill>
                  <a:srgbClr val="3C165B"/>
                </a:solidFill>
              </a:defRPr>
            </a:lvl1pPr>
          </a:lstStyle>
          <a:p>
            <a:pPr lvl="0"/>
            <a:r>
              <a:rPr lang="de-DE" err="1"/>
              <a:t>Kurzvita</a:t>
            </a:r>
            <a:endParaRPr lang="de-DE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0BB1CBA4-C0E1-EAB3-EF4B-D633D61DA5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2345" y="5054693"/>
            <a:ext cx="4581455" cy="584200"/>
          </a:xfrm>
        </p:spPr>
        <p:txBody>
          <a:bodyPr>
            <a:normAutofit/>
          </a:bodyPr>
          <a:lstStyle>
            <a:lvl1pPr marL="0" indent="0" algn="r">
              <a:buNone/>
              <a:defRPr sz="1400" i="0" baseline="0">
                <a:solidFill>
                  <a:srgbClr val="3C165B"/>
                </a:solidFill>
              </a:defRPr>
            </a:lvl1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7" name="Textplatzhalter 27">
            <a:extLst>
              <a:ext uri="{FF2B5EF4-FFF2-40B4-BE49-F238E27FC236}">
                <a16:creationId xmlns:a16="http://schemas.microsoft.com/office/drawing/2014/main" id="{33E18E94-5470-C7A6-9B52-C82E48162A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2275" y="4424193"/>
            <a:ext cx="4581525" cy="520700"/>
          </a:xfrm>
        </p:spPr>
        <p:txBody>
          <a:bodyPr anchor="b" anchorCtr="0"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rgbClr val="3C165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Name</a:t>
            </a:r>
          </a:p>
        </p:txBody>
      </p:sp>
      <p:sp>
        <p:nvSpPr>
          <p:cNvPr id="18" name="Textplatzhalter 27">
            <a:extLst>
              <a:ext uri="{FF2B5EF4-FFF2-40B4-BE49-F238E27FC236}">
                <a16:creationId xmlns:a16="http://schemas.microsoft.com/office/drawing/2014/main" id="{89BCF96A-5E24-C0D3-28B8-B7FB3CE9E8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4424193"/>
            <a:ext cx="4581525" cy="520700"/>
          </a:xfrm>
        </p:spPr>
        <p:txBody>
          <a:bodyPr anchor="b" anchorCtr="0">
            <a:normAutofit/>
          </a:bodyPr>
          <a:lstStyle>
            <a:lvl1pPr marL="0" indent="0" algn="l">
              <a:buFontTx/>
              <a:buNone/>
              <a:defRPr sz="1800" b="1" i="0" baseline="0">
                <a:solidFill>
                  <a:srgbClr val="3C165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6726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boxen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0345F"/>
                </a:solidFill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45F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68FB5CB-AC97-9F9F-AC3C-0038EAD24D1E}"/>
              </a:ext>
            </a:extLst>
          </p:cNvPr>
          <p:cNvSpPr/>
          <p:nvPr userDrawn="1"/>
        </p:nvSpPr>
        <p:spPr>
          <a:xfrm>
            <a:off x="838200" y="2967560"/>
            <a:ext cx="3259238" cy="2951543"/>
          </a:xfrm>
          <a:prstGeom prst="rect">
            <a:avLst/>
          </a:prstGeom>
          <a:solidFill>
            <a:srgbClr val="8B004E">
              <a:alpha val="3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de-DE">
              <a:latin typeface="Lexia" panose="02060504030504030204" pitchFamily="18" charset="77"/>
            </a:endParaRPr>
          </a:p>
          <a:p>
            <a:pPr algn="l"/>
            <a:endParaRPr lang="de-DE">
              <a:latin typeface="Lexia" panose="02060504030504030204" pitchFamily="18" charset="77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E5AEC0C-8794-7D86-1D2B-DB41374ECA1D}"/>
              </a:ext>
            </a:extLst>
          </p:cNvPr>
          <p:cNvSpPr/>
          <p:nvPr userDrawn="1"/>
        </p:nvSpPr>
        <p:spPr>
          <a:xfrm>
            <a:off x="8094562" y="2967560"/>
            <a:ext cx="3259238" cy="2951543"/>
          </a:xfrm>
          <a:prstGeom prst="rect">
            <a:avLst/>
          </a:prstGeom>
          <a:solidFill>
            <a:srgbClr val="8B004E">
              <a:alpha val="3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Helvetica" pitchFamily="2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8E79F0A-B42D-7B7D-099A-7A35256CB427}"/>
              </a:ext>
            </a:extLst>
          </p:cNvPr>
          <p:cNvSpPr/>
          <p:nvPr userDrawn="1"/>
        </p:nvSpPr>
        <p:spPr>
          <a:xfrm>
            <a:off x="4466381" y="2967560"/>
            <a:ext cx="3259238" cy="2951543"/>
          </a:xfrm>
          <a:prstGeom prst="rect">
            <a:avLst/>
          </a:prstGeom>
          <a:solidFill>
            <a:srgbClr val="8B004E">
              <a:alpha val="3004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Helvetica" pitchFamily="2" charset="0"/>
            </a:endParaRP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58714235-AD7E-5D02-4A3C-2222141312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127934"/>
            <a:ext cx="3259238" cy="625034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i="0">
                <a:solidFill>
                  <a:srgbClr val="8B004E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1EEBBE62-14F6-737D-BF31-CC45DD4048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6381" y="2127934"/>
            <a:ext cx="3259238" cy="625034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i="0">
                <a:solidFill>
                  <a:srgbClr val="8B004E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4" name="Textplatzhalter 16">
            <a:extLst>
              <a:ext uri="{FF2B5EF4-FFF2-40B4-BE49-F238E27FC236}">
                <a16:creationId xmlns:a16="http://schemas.microsoft.com/office/drawing/2014/main" id="{AE475AD7-8574-898C-43EF-0830DDD03B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4562" y="2127934"/>
            <a:ext cx="3259238" cy="625034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 i="0">
                <a:solidFill>
                  <a:srgbClr val="8B004E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de-DE"/>
              <a:t>Überschrift</a:t>
            </a:r>
          </a:p>
        </p:txBody>
      </p:sp>
      <p:sp>
        <p:nvSpPr>
          <p:cNvPr id="16" name="Textplatzhalter 16">
            <a:extLst>
              <a:ext uri="{FF2B5EF4-FFF2-40B4-BE49-F238E27FC236}">
                <a16:creationId xmlns:a16="http://schemas.microsoft.com/office/drawing/2014/main" id="{76CB455A-C032-8FD9-3250-3213DE515A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9693" y="3178013"/>
            <a:ext cx="2796252" cy="2524066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</a:t>
            </a:r>
          </a:p>
        </p:txBody>
      </p:sp>
      <p:sp>
        <p:nvSpPr>
          <p:cNvPr id="21" name="Textplatzhalter 16">
            <a:extLst>
              <a:ext uri="{FF2B5EF4-FFF2-40B4-BE49-F238E27FC236}">
                <a16:creationId xmlns:a16="http://schemas.microsoft.com/office/drawing/2014/main" id="{C1C608C5-E9CA-6C63-ED64-B48298A600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2569" y="3212276"/>
            <a:ext cx="2796252" cy="248980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</a:t>
            </a:r>
          </a:p>
        </p:txBody>
      </p:sp>
      <p:sp>
        <p:nvSpPr>
          <p:cNvPr id="22" name="Textplatzhalter 16">
            <a:extLst>
              <a:ext uri="{FF2B5EF4-FFF2-40B4-BE49-F238E27FC236}">
                <a16:creationId xmlns:a16="http://schemas.microsoft.com/office/drawing/2014/main" id="{5ADFABCE-7633-EA8C-A766-0E0E08AFBA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6055" y="3212276"/>
            <a:ext cx="2796252" cy="248980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Helvetica" pitchFamily="2" charset="0"/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85899AC-7AEE-CEB1-4D31-DAFAD8D22C86}"/>
              </a:ext>
            </a:extLst>
          </p:cNvPr>
          <p:cNvGrpSpPr/>
          <p:nvPr userDrawn="1"/>
        </p:nvGrpSpPr>
        <p:grpSpPr>
          <a:xfrm>
            <a:off x="9274050" y="5907116"/>
            <a:ext cx="2259686" cy="815569"/>
            <a:chOff x="2392299" y="1145113"/>
            <a:chExt cx="2259686" cy="81556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BA22953-D30D-1942-E1A5-2599FB680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92299" y="1145113"/>
              <a:ext cx="2259686" cy="65929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0F303BE-A2AF-1228-E159-4652107EB5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38" y="1334493"/>
              <a:ext cx="772999" cy="626189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27380B5-E262-9835-F5A0-64ECE58111B3}"/>
              </a:ext>
            </a:extLst>
          </p:cNvPr>
          <p:cNvGrpSpPr/>
          <p:nvPr userDrawn="1"/>
        </p:nvGrpSpPr>
        <p:grpSpPr>
          <a:xfrm>
            <a:off x="-13068" y="5547956"/>
            <a:ext cx="1868785" cy="1325564"/>
            <a:chOff x="-13068" y="5176316"/>
            <a:chExt cx="2392724" cy="169720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96C2C10-F842-77F3-9242-CE8539DA1E6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328" b="36017"/>
            <a:stretch/>
          </p:blipFill>
          <p:spPr>
            <a:xfrm>
              <a:off x="-13068" y="5518905"/>
              <a:ext cx="2392724" cy="1354615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109868B-CAF2-E2FF-A2DD-4FB961EEFA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068" y="5176316"/>
              <a:ext cx="1617969" cy="1681684"/>
            </a:xfrm>
            <a:prstGeom prst="rect">
              <a:avLst/>
            </a:prstGeom>
          </p:spPr>
        </p:pic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9E1E2401-6D2C-B6A6-A80F-7CFAA7CA5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40" r="30665"/>
          <a:stretch/>
        </p:blipFill>
        <p:spPr>
          <a:xfrm>
            <a:off x="8289883" y="0"/>
            <a:ext cx="3902117" cy="31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6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/>
          <a:p>
            <a:fld id="{AD24B9A5-D882-4D48-BCF8-B5C504936C45}" type="slidenum">
              <a:rPr lang="de-DE" smtClean="0"/>
              <a:t>‹#›</a:t>
            </a:fld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E3339A3-F248-4534-A13F-1F79F0CA2492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A09F5E0-AB2A-B099-1B5A-DAF408B242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94F5AF8-D48A-005D-0395-8CB2697ECA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614A72D2-0701-3422-496B-EDD22472B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4600" y="-2"/>
            <a:ext cx="2057400" cy="287815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FB9F48F-CE8F-A17B-6B95-12D4719B10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804275"/>
            <a:ext cx="1989539" cy="205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8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26395-25A8-1108-3878-A55091BD6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0345F"/>
                </a:solidFill>
                <a:latin typeface="Cambria" panose="02040503050406030204" pitchFamily="18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061D0B-C4CA-BD2A-F379-AA03DAE4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45F"/>
                </a:solidFill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6BF4F08-6F16-35CC-F697-3E2E42D2C26A}"/>
              </a:ext>
            </a:extLst>
          </p:cNvPr>
          <p:cNvGrpSpPr/>
          <p:nvPr userDrawn="1"/>
        </p:nvGrpSpPr>
        <p:grpSpPr>
          <a:xfrm>
            <a:off x="9274050" y="5907116"/>
            <a:ext cx="2259686" cy="815569"/>
            <a:chOff x="2392299" y="1145113"/>
            <a:chExt cx="2259686" cy="81556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7AFFCD0-983E-2F16-48A0-EB33160359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92299" y="1145113"/>
              <a:ext cx="2259686" cy="659290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BCC9B9D-B078-C3F9-5897-6DB27D29A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438" y="1334493"/>
              <a:ext cx="772999" cy="626189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B66AAEA2-9D29-2CA9-C931-E02432681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" y="4686611"/>
            <a:ext cx="3488901" cy="21713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D79EE4B-FA07-B793-E0DA-15E2578DAC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769436">
            <a:off x="8866335" y="512743"/>
            <a:ext cx="3270166" cy="8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30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blick_Nächste Veranst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73B0733-3674-21A5-4E54-68C359B760D8}"/>
              </a:ext>
            </a:extLst>
          </p:cNvPr>
          <p:cNvSpPr txBox="1"/>
          <p:nvPr userDrawn="1"/>
        </p:nvSpPr>
        <p:spPr>
          <a:xfrm>
            <a:off x="2388527" y="1064333"/>
            <a:ext cx="4938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>
                <a:solidFill>
                  <a:srgbClr val="F9B000"/>
                </a:solidFill>
                <a:latin typeface="Cambria" panose="02040503050406030204" pitchFamily="18" charset="0"/>
              </a:rPr>
              <a:t>Noch mehr Durchblick gewünscht?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AD37DB2-0253-FE09-3967-7EC020AED3A4}"/>
              </a:ext>
            </a:extLst>
          </p:cNvPr>
          <p:cNvSpPr txBox="1"/>
          <p:nvPr userDrawn="1"/>
        </p:nvSpPr>
        <p:spPr>
          <a:xfrm>
            <a:off x="838200" y="2427229"/>
            <a:ext cx="7437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>
                <a:solidFill>
                  <a:schemeClr val="bg1"/>
                </a:solidFill>
                <a:latin typeface="Cambria" panose="02040503050406030204" pitchFamily="18" charset="0"/>
              </a:rPr>
              <a:t>Nächste Veranstaltung: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79812A0-86DF-A2B5-0BE2-8112361E5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2357" y="3273214"/>
            <a:ext cx="9132986" cy="1385794"/>
          </a:xfrm>
        </p:spPr>
        <p:txBody>
          <a:bodyPr anchor="ctr"/>
          <a:lstStyle>
            <a:lvl1pPr>
              <a:defRPr sz="3200" b="0"/>
            </a:lvl1pPr>
          </a:lstStyle>
          <a:p>
            <a:r>
              <a:rPr lang="de-DE"/>
              <a:t>Thema</a:t>
            </a:r>
            <a:br>
              <a:rPr lang="de-DE"/>
            </a:br>
            <a:r>
              <a:rPr lang="de-DE"/>
              <a:t>um </a:t>
            </a:r>
            <a:r>
              <a:rPr lang="de-DE" err="1"/>
              <a:t>xx:xx</a:t>
            </a:r>
            <a:r>
              <a:rPr lang="de-DE"/>
              <a:t> Uhr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03CB15E-14FB-2A87-936E-FFD1FCC8E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82" t="21478" r="20459" b="30641"/>
          <a:stretch/>
        </p:blipFill>
        <p:spPr>
          <a:xfrm>
            <a:off x="0" y="4004840"/>
            <a:ext cx="3298786" cy="285315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066BBEE-20CB-9F0C-F27B-91C1718474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834" y="331929"/>
            <a:ext cx="2495996" cy="211845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3FB0DCB-BF09-FAC8-EFF2-97FDDA6831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9019491" y="4277121"/>
            <a:ext cx="3979078" cy="337720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CFFE1DF-2848-26AC-6A53-17152041A103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ABE0FC4-4EE3-CD5F-D3D4-E0CC891E61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64E4C47-F915-F0C4-7C97-E159A2E407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026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-Foli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C505BDA-68AB-6AA7-7B71-45FE25E24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357" y="0"/>
            <a:ext cx="6120642" cy="520860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7254296-7651-D79D-C953-6D05E036F8E8}"/>
              </a:ext>
            </a:extLst>
          </p:cNvPr>
          <p:cNvSpPr txBox="1"/>
          <p:nvPr userDrawn="1"/>
        </p:nvSpPr>
        <p:spPr>
          <a:xfrm>
            <a:off x="2831893" y="3089189"/>
            <a:ext cx="6528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b="1">
                <a:solidFill>
                  <a:schemeClr val="bg1"/>
                </a:solidFill>
                <a:latin typeface="Cambria" panose="02040503050406030204" pitchFamily="18" charset="0"/>
              </a:rPr>
              <a:t>Vielen Dank!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8B6383-4F65-19D2-0D2E-BABCB3354A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6773"/>
            <a:ext cx="4334676" cy="41912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796C4B-C6AA-D5FE-FB78-7E80F8667E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476" y="4838814"/>
            <a:ext cx="2685516" cy="20191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86DCADE-A753-B712-4B33-ED1CABDD37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84384"/>
            <a:ext cx="2554285" cy="368278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26538BE-E5F3-6024-8851-9495DDAA90D2}"/>
              </a:ext>
            </a:extLst>
          </p:cNvPr>
          <p:cNvSpPr txBox="1"/>
          <p:nvPr userDrawn="1"/>
        </p:nvSpPr>
        <p:spPr>
          <a:xfrm>
            <a:off x="465492" y="1065646"/>
            <a:ext cx="65282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>
                <a:solidFill>
                  <a:srgbClr val="F9B000"/>
                </a:solidFill>
                <a:latin typeface="Cambria" panose="02040503050406030204" pitchFamily="18" charset="0"/>
              </a:rPr>
              <a:t>Workshops für junge </a:t>
            </a:r>
            <a:br>
              <a:rPr lang="de-DE" sz="2600" b="1">
                <a:solidFill>
                  <a:srgbClr val="F9B000"/>
                </a:solidFill>
                <a:latin typeface="Cambria" panose="02040503050406030204" pitchFamily="18" charset="0"/>
              </a:rPr>
            </a:br>
            <a:r>
              <a:rPr lang="de-DE" sz="2600" b="1">
                <a:solidFill>
                  <a:srgbClr val="F9B000"/>
                </a:solidFill>
                <a:latin typeface="Cambria" panose="02040503050406030204" pitchFamily="18" charset="0"/>
              </a:rPr>
              <a:t>Pathologinnen und Pathologen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F6AC3A1-10FC-732D-BFDA-C4CB5430EA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72755" y="5848407"/>
            <a:ext cx="1905920" cy="460772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8E026C1-7646-0975-F4BA-AE9BB794399C}"/>
              </a:ext>
            </a:extLst>
          </p:cNvPr>
          <p:cNvGrpSpPr/>
          <p:nvPr userDrawn="1"/>
        </p:nvGrpSpPr>
        <p:grpSpPr>
          <a:xfrm>
            <a:off x="7231865" y="5996084"/>
            <a:ext cx="1899813" cy="626189"/>
            <a:chOff x="2578569" y="2902806"/>
            <a:chExt cx="6491132" cy="213951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21B41C5-2AE6-B663-7A35-0FD2F62814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9E7258A-8AD2-3924-670F-1C2B6753FE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086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39A342-A816-9134-B2B4-9F129F715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rgbClr val="F9B000"/>
              </a:buClr>
              <a:buFont typeface="+mj-lt"/>
              <a:buAutoNum type="arabicPeriod"/>
              <a:defRPr b="0"/>
            </a:lvl1pPr>
            <a:lvl2pPr marL="914400" indent="-457200">
              <a:buClr>
                <a:srgbClr val="F9B000"/>
              </a:buClr>
              <a:buFont typeface="+mj-lt"/>
              <a:buAutoNum type="arabicPeriod"/>
              <a:defRPr/>
            </a:lvl2pPr>
            <a:lvl3pPr marL="1371600" indent="-457200">
              <a:buClr>
                <a:srgbClr val="F9B000"/>
              </a:buClr>
              <a:buFont typeface="+mj-lt"/>
              <a:buAutoNum type="arabicPeriod"/>
              <a:defRPr/>
            </a:lvl3pPr>
            <a:lvl4pPr marL="1714500" indent="-342900">
              <a:buClr>
                <a:srgbClr val="F9B000"/>
              </a:buClr>
              <a:buFont typeface="+mj-lt"/>
              <a:buAutoNum type="arabicPeriod"/>
              <a:defRPr/>
            </a:lvl4pPr>
            <a:lvl5pPr marL="2171700" indent="-342900">
              <a:buClr>
                <a:srgbClr val="F9B000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9859E3-C939-EE98-B85F-D6D3159D2BBF}"/>
              </a:ext>
            </a:extLst>
          </p:cNvPr>
          <p:cNvSpPr txBox="1"/>
          <p:nvPr userDrawn="1"/>
        </p:nvSpPr>
        <p:spPr>
          <a:xfrm>
            <a:off x="838200" y="611587"/>
            <a:ext cx="36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>
                <a:solidFill>
                  <a:srgbClr val="F9B000"/>
                </a:solidFill>
                <a:latin typeface="Cambria" panose="02040503050406030204" pitchFamily="18" charset="0"/>
              </a:rPr>
              <a:t>Agenda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9F617AD-9B83-8894-BB37-4B1A837DBD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4" r="25318" b="377"/>
          <a:stretch/>
        </p:blipFill>
        <p:spPr>
          <a:xfrm>
            <a:off x="6768955" y="996306"/>
            <a:ext cx="5423045" cy="5861693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B44E32E-1DBB-5CD0-A34B-529EF68D2C8C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87505A1-EEA7-B4DF-06CC-9A9C5BBAD5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82DF47CC-EFE4-E8D5-73CD-E538FABC0E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769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blau">
    <p:bg>
      <p:bgPr>
        <a:solidFill>
          <a:srgbClr val="003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2F258553-C22C-07EF-9DDF-6860F41AA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4" r="25318" b="377"/>
          <a:stretch/>
        </p:blipFill>
        <p:spPr>
          <a:xfrm>
            <a:off x="6768955" y="996306"/>
            <a:ext cx="5423045" cy="586169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39A342-A816-9134-B2B4-9F129F715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rgbClr val="97D4E4"/>
              </a:buClr>
              <a:buFont typeface="+mj-lt"/>
              <a:buAutoNum type="arabicPeriod"/>
              <a:defRPr b="0"/>
            </a:lvl1pPr>
            <a:lvl2pPr marL="914400" indent="-457200">
              <a:buClr>
                <a:srgbClr val="97D4E4"/>
              </a:buClr>
              <a:buFont typeface="+mj-lt"/>
              <a:buAutoNum type="arabicPeriod"/>
              <a:defRPr/>
            </a:lvl2pPr>
            <a:lvl3pPr marL="1371600" indent="-457200">
              <a:buClr>
                <a:srgbClr val="97D4E4"/>
              </a:buClr>
              <a:buFont typeface="+mj-lt"/>
              <a:buAutoNum type="arabicPeriod"/>
              <a:defRPr/>
            </a:lvl3pPr>
            <a:lvl4pPr marL="1714500" indent="-342900">
              <a:buClr>
                <a:srgbClr val="97D4E4"/>
              </a:buClr>
              <a:buFont typeface="+mj-lt"/>
              <a:buAutoNum type="arabicPeriod"/>
              <a:defRPr/>
            </a:lvl4pPr>
            <a:lvl5pPr marL="2171700" indent="-342900">
              <a:buClr>
                <a:srgbClr val="97D4E4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9859E3-C939-EE98-B85F-D6D3159D2BBF}"/>
              </a:ext>
            </a:extLst>
          </p:cNvPr>
          <p:cNvSpPr txBox="1"/>
          <p:nvPr userDrawn="1"/>
        </p:nvSpPr>
        <p:spPr>
          <a:xfrm>
            <a:off x="838200" y="611587"/>
            <a:ext cx="36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>
                <a:solidFill>
                  <a:srgbClr val="97D4E4"/>
                </a:solidFill>
                <a:latin typeface="Cambria" panose="02040503050406030204" pitchFamily="18" charset="0"/>
              </a:rPr>
              <a:t>Agenda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1F9BF90-5E8A-607D-0D2D-4902A8ACDF92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872F8CC9-3EFD-A13D-7278-2EF7DA4B4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95BC602E-F3BE-FB75-AA58-E13BDDAC14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167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hellblau">
    <p:bg>
      <p:bgPr>
        <a:solidFill>
          <a:srgbClr val="97D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C8A1940E-9D04-758E-0789-21957C17F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9902" b="27344"/>
          <a:stretch/>
        </p:blipFill>
        <p:spPr>
          <a:xfrm>
            <a:off x="5214937" y="81849"/>
            <a:ext cx="6977063" cy="677615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39A342-A816-9134-B2B4-9F129F715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rgbClr val="8B004E"/>
              </a:buClr>
              <a:buFont typeface="+mj-lt"/>
              <a:buAutoNum type="arabicPeriod"/>
              <a:defRPr b="0">
                <a:solidFill>
                  <a:srgbClr val="00345F"/>
                </a:solidFill>
              </a:defRPr>
            </a:lvl1pPr>
            <a:lvl2pPr marL="914400" indent="-457200">
              <a:buClr>
                <a:srgbClr val="8B004E"/>
              </a:buClr>
              <a:buFont typeface="+mj-lt"/>
              <a:buAutoNum type="arabicPeriod"/>
              <a:defRPr>
                <a:solidFill>
                  <a:srgbClr val="00345F"/>
                </a:solidFill>
              </a:defRPr>
            </a:lvl2pPr>
            <a:lvl3pPr marL="1371600" indent="-457200">
              <a:buClr>
                <a:srgbClr val="8B004E"/>
              </a:buClr>
              <a:buFont typeface="+mj-lt"/>
              <a:buAutoNum type="arabicPeriod"/>
              <a:defRPr>
                <a:solidFill>
                  <a:srgbClr val="00345F"/>
                </a:solidFill>
              </a:defRPr>
            </a:lvl3pPr>
            <a:lvl4pPr marL="1714500" indent="-342900">
              <a:buClr>
                <a:srgbClr val="8B004E"/>
              </a:buClr>
              <a:buFont typeface="+mj-lt"/>
              <a:buAutoNum type="arabicPeriod"/>
              <a:defRPr>
                <a:solidFill>
                  <a:srgbClr val="00345F"/>
                </a:solidFill>
              </a:defRPr>
            </a:lvl4pPr>
            <a:lvl5pPr marL="2171700" indent="-342900">
              <a:buClr>
                <a:srgbClr val="8B004E"/>
              </a:buClr>
              <a:buFont typeface="+mj-lt"/>
              <a:buAutoNum type="arabicPeriod"/>
              <a:defRPr>
                <a:solidFill>
                  <a:srgbClr val="00345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9859E3-C939-EE98-B85F-D6D3159D2BBF}"/>
              </a:ext>
            </a:extLst>
          </p:cNvPr>
          <p:cNvSpPr txBox="1"/>
          <p:nvPr userDrawn="1"/>
        </p:nvSpPr>
        <p:spPr>
          <a:xfrm>
            <a:off x="838200" y="611587"/>
            <a:ext cx="36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>
                <a:solidFill>
                  <a:srgbClr val="8B004E"/>
                </a:solidFill>
                <a:latin typeface="Cambria" panose="02040503050406030204" pitchFamily="18" charset="0"/>
              </a:rPr>
              <a:t>Agenda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EAE0F64-5A2C-7E03-9637-FCDA2F4F5578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2824340-C518-B674-3B39-AD16D3B7A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2DBAE42-1186-3C29-B811-BD5CE65BE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672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2A5B413-AFB3-21E6-1519-7E06DAD16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4" r="25318" b="377"/>
          <a:stretch/>
        </p:blipFill>
        <p:spPr>
          <a:xfrm>
            <a:off x="6768955" y="996306"/>
            <a:ext cx="5423045" cy="586169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39A342-A816-9134-B2B4-9F129F715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rgbClr val="8B004E"/>
              </a:buClr>
              <a:buFont typeface="+mj-lt"/>
              <a:buAutoNum type="arabicPeriod"/>
              <a:defRPr b="0">
                <a:solidFill>
                  <a:srgbClr val="3C165B"/>
                </a:solidFill>
              </a:defRPr>
            </a:lvl1pPr>
            <a:lvl2pPr marL="914400" indent="-457200">
              <a:buClr>
                <a:srgbClr val="8B004E"/>
              </a:buClr>
              <a:buFont typeface="+mj-lt"/>
              <a:buAutoNum type="arabicPeriod"/>
              <a:defRPr>
                <a:solidFill>
                  <a:srgbClr val="3C165B"/>
                </a:solidFill>
              </a:defRPr>
            </a:lvl2pPr>
            <a:lvl3pPr marL="1371600" indent="-457200">
              <a:buClr>
                <a:srgbClr val="8B004E"/>
              </a:buClr>
              <a:buFont typeface="+mj-lt"/>
              <a:buAutoNum type="arabicPeriod"/>
              <a:defRPr>
                <a:solidFill>
                  <a:srgbClr val="3C165B"/>
                </a:solidFill>
              </a:defRPr>
            </a:lvl3pPr>
            <a:lvl4pPr marL="1714500" indent="-342900">
              <a:buClr>
                <a:srgbClr val="8B004E"/>
              </a:buClr>
              <a:buFont typeface="+mj-lt"/>
              <a:buAutoNum type="arabicPeriod"/>
              <a:defRPr>
                <a:solidFill>
                  <a:srgbClr val="3C165B"/>
                </a:solidFill>
              </a:defRPr>
            </a:lvl4pPr>
            <a:lvl5pPr marL="2171700" indent="-342900">
              <a:buClr>
                <a:srgbClr val="8B004E"/>
              </a:buClr>
              <a:buFont typeface="+mj-lt"/>
              <a:buAutoNum type="arabicPeriod"/>
              <a:defRPr>
                <a:solidFill>
                  <a:srgbClr val="3C165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9859E3-C939-EE98-B85F-D6D3159D2BBF}"/>
              </a:ext>
            </a:extLst>
          </p:cNvPr>
          <p:cNvSpPr txBox="1"/>
          <p:nvPr userDrawn="1"/>
        </p:nvSpPr>
        <p:spPr>
          <a:xfrm>
            <a:off x="838200" y="611587"/>
            <a:ext cx="3637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0">
                <a:solidFill>
                  <a:srgbClr val="8B004E"/>
                </a:solidFill>
                <a:latin typeface="Cambria" panose="02040503050406030204" pitchFamily="18" charset="0"/>
              </a:rPr>
              <a:t>Agenda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EAE0F64-5A2C-7E03-9637-FCDA2F4F5578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2824340-C518-B674-3B39-AD16D3B7A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2DBAE42-1186-3C29-B811-BD5CE65BE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9778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-Überschrif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A83F3B1-9C7E-6A1F-B836-074750D4D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86733"/>
            <a:ext cx="2905245" cy="27712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778C91-FF68-44CD-C5FE-6A9590C7B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440443"/>
            <a:ext cx="10515600" cy="1977114"/>
          </a:xfrm>
        </p:spPr>
        <p:txBody>
          <a:bodyPr anchor="ctr"/>
          <a:lstStyle>
            <a:lvl1pPr>
              <a:defRPr sz="6000" b="1" i="0">
                <a:latin typeface="Cambria" panose="02040503050406030204" pitchFamily="18" charset="0"/>
              </a:defRPr>
            </a:lvl1pPr>
          </a:lstStyle>
          <a:p>
            <a:r>
              <a:rPr lang="de-DE"/>
              <a:t>Kapitel-Überschrift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A5AB9-5FA6-30D0-4555-52419443A0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417557"/>
            <a:ext cx="10515600" cy="150018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9B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Details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7A12BD-E2CA-1298-C275-0986C3D3E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674" y="14468"/>
            <a:ext cx="3111303" cy="272415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4FA581F-F12D-0CDB-708B-D8AD57431C1F}"/>
              </a:ext>
            </a:extLst>
          </p:cNvPr>
          <p:cNvGrpSpPr/>
          <p:nvPr userDrawn="1"/>
        </p:nvGrpSpPr>
        <p:grpSpPr>
          <a:xfrm>
            <a:off x="9453987" y="6096496"/>
            <a:ext cx="1899813" cy="626189"/>
            <a:chOff x="2578569" y="2902806"/>
            <a:chExt cx="6491132" cy="2139514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C15D088-CB55-4233-8269-F80C26A41C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574" y="2902806"/>
              <a:ext cx="2641123" cy="2139514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F6E52F9A-2037-AA6F-84C1-4F185F45FD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578569" y="3160426"/>
              <a:ext cx="6491132" cy="738512"/>
            </a:xfrm>
            <a:prstGeom prst="rect">
              <a:avLst/>
            </a:prstGeom>
          </p:spPr>
        </p:pic>
      </p:grp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A6651B03-9368-ED6F-FF35-DD0428FE9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96213"/>
            <a:ext cx="2743200" cy="365125"/>
          </a:xfrm>
          <a:prstGeom prst="rect">
            <a:avLst/>
          </a:prstGeom>
        </p:spPr>
        <p:txBody>
          <a:bodyPr/>
          <a:lstStyle/>
          <a:p>
            <a:fld id="{AD24B9A5-D882-4D48-BCF8-B5C504936C4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33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0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0C4C43-D678-F06D-DF86-F0F3F112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C8B494-0105-5CA5-511E-5D261D628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195FD8-25DE-C3D1-1CAA-2A4B2EF28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34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7" r:id="rId3"/>
    <p:sldLayoutId id="2147483679" r:id="rId4"/>
    <p:sldLayoutId id="2147483659" r:id="rId5"/>
    <p:sldLayoutId id="2147483662" r:id="rId6"/>
    <p:sldLayoutId id="2147483668" r:id="rId7"/>
    <p:sldLayoutId id="2147483675" r:id="rId8"/>
    <p:sldLayoutId id="2147483651" r:id="rId9"/>
    <p:sldLayoutId id="2147483661" r:id="rId10"/>
    <p:sldLayoutId id="2147483669" r:id="rId11"/>
    <p:sldLayoutId id="2147483676" r:id="rId12"/>
    <p:sldLayoutId id="2147483652" r:id="rId13"/>
    <p:sldLayoutId id="2147483671" r:id="rId14"/>
    <p:sldLayoutId id="2147483663" r:id="rId15"/>
    <p:sldLayoutId id="2147483672" r:id="rId16"/>
    <p:sldLayoutId id="2147483666" r:id="rId17"/>
    <p:sldLayoutId id="2147483673" r:id="rId18"/>
    <p:sldLayoutId id="2147483667" r:id="rId19"/>
    <p:sldLayoutId id="2147483674" r:id="rId20"/>
    <p:sldLayoutId id="2147483660" r:id="rId21"/>
    <p:sldLayoutId id="214748365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ambria" panose="02040503050406030204" pitchFamily="18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mbria" panose="02040503050406030204" pitchFamily="18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ambria" panose="02040503050406030204" pitchFamily="18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mbria" panose="02040503050406030204" pitchFamily="18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mbria" panose="02040503050406030204" pitchFamily="18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0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0C4C43-D678-F06D-DF86-F0F3F112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C8B494-0105-5CA5-511E-5D261D628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195FD8-25DE-C3D1-1CAA-2A4B2EF28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fld id="{AD24B9A5-D882-4D48-BCF8-B5C504936C4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42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ambria" panose="02040503050406030204" pitchFamily="18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mbria" panose="02040503050406030204" pitchFamily="18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ambria" panose="02040503050406030204" pitchFamily="18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mbria" panose="02040503050406030204" pitchFamily="18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mbria" panose="02040503050406030204" pitchFamily="18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umourclassification.iarc.who.int/chapters/34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2F954C-EDAE-B6EF-A826-7ED45627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66" y="491567"/>
            <a:ext cx="11691834" cy="1002098"/>
          </a:xfrm>
        </p:spPr>
        <p:txBody>
          <a:bodyPr>
            <a:normAutofit/>
          </a:bodyPr>
          <a:lstStyle/>
          <a:p>
            <a:r>
              <a:rPr lang="de-DE" sz="4800">
                <a:latin typeface="Cambria"/>
                <a:ea typeface="Cambria"/>
              </a:rPr>
              <a:t>Folge 7 – „Gynäkologische Tumoren II“</a:t>
            </a:r>
            <a:endParaRPr lang="de-DE" sz="3600">
              <a:latin typeface="Cambria"/>
              <a:ea typeface="Cambria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E90E98-7323-3D1C-C855-690B1C538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07646" y="5897862"/>
            <a:ext cx="1514014" cy="468571"/>
          </a:xfrm>
        </p:spPr>
        <p:txBody>
          <a:bodyPr/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e-DE"/>
              <a:t>26.11.2024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08B58E6E-6C64-44A0-4F41-74D0A4A34DD7}"/>
              </a:ext>
            </a:extLst>
          </p:cNvPr>
          <p:cNvSpPr txBox="1">
            <a:spLocks/>
          </p:cNvSpPr>
          <p:nvPr/>
        </p:nvSpPr>
        <p:spPr>
          <a:xfrm>
            <a:off x="7634366" y="4462440"/>
            <a:ext cx="4287294" cy="8775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</a:rPr>
              <a:t>Dr. med. Florian Lutz</a:t>
            </a:r>
          </a:p>
          <a:p>
            <a:pPr algn="l"/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PD Dr. med. Daniel-Christoph Wagner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20066A8-3CCE-4953-D7D6-C0492603EA1E}"/>
              </a:ext>
            </a:extLst>
          </p:cNvPr>
          <p:cNvSpPr txBox="1"/>
          <p:nvPr/>
        </p:nvSpPr>
        <p:spPr>
          <a:xfrm>
            <a:off x="6262179" y="6366433"/>
            <a:ext cx="3515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Eine Fortbildung von AstraZeneca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90322F8-4FD8-4F00-9BB6-A7BD62237DAD}"/>
              </a:ext>
            </a:extLst>
          </p:cNvPr>
          <p:cNvSpPr txBox="1"/>
          <p:nvPr/>
        </p:nvSpPr>
        <p:spPr>
          <a:xfrm flipH="1">
            <a:off x="10559483" y="6509491"/>
            <a:ext cx="1514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DE-77175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7A30B4A-51EF-69AA-3EBB-4FDFD5D4DC9A}"/>
              </a:ext>
            </a:extLst>
          </p:cNvPr>
          <p:cNvSpPr txBox="1"/>
          <p:nvPr/>
        </p:nvSpPr>
        <p:spPr>
          <a:xfrm>
            <a:off x="4034639" y="1512362"/>
            <a:ext cx="7359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Zervix-, Vaginal- und </a:t>
            </a:r>
            <a:r>
              <a:rPr kumimoji="0" lang="de-DE" sz="3200" b="1" i="0" u="none" strike="noStrike" kern="1200" cap="none" spc="0" normalizeH="0" baseline="0" noProof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Vulvakarzinome</a:t>
            </a: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05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30984-2479-93FC-640A-1A2D29443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C4EEA-15CF-885A-8E77-2DAC0C30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DE"/>
              <a:t>HPV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9A002ED-77EC-D496-3350-2CCBDD44B0EE}"/>
              </a:ext>
            </a:extLst>
          </p:cNvPr>
          <p:cNvSpPr txBox="1"/>
          <p:nvPr/>
        </p:nvSpPr>
        <p:spPr>
          <a:xfrm>
            <a:off x="3036299" y="5996054"/>
            <a:ext cx="52803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/>
              <a:t>Liu C, Mann D, Sinha UK, Kokot NC. The </a:t>
            </a:r>
            <a:r>
              <a:rPr lang="de-DE" sz="1000" err="1"/>
              <a:t>molecular</a:t>
            </a:r>
            <a:r>
              <a:rPr lang="de-DE" sz="1000"/>
              <a:t> </a:t>
            </a:r>
            <a:r>
              <a:rPr lang="de-DE" sz="1000" err="1"/>
              <a:t>mechanisms</a:t>
            </a:r>
            <a:r>
              <a:rPr lang="de-DE" sz="1000"/>
              <a:t> of </a:t>
            </a:r>
            <a:r>
              <a:rPr lang="de-DE" sz="1000" err="1"/>
              <a:t>increased</a:t>
            </a:r>
            <a:r>
              <a:rPr lang="de-DE" sz="1000"/>
              <a:t> </a:t>
            </a:r>
            <a:r>
              <a:rPr lang="de-DE" sz="1000" err="1"/>
              <a:t>radiosensitivity</a:t>
            </a:r>
            <a:r>
              <a:rPr lang="de-DE" sz="1000"/>
              <a:t> of HPV-positive </a:t>
            </a:r>
            <a:r>
              <a:rPr lang="de-DE" sz="1000" err="1"/>
              <a:t>oropharyngeal</a:t>
            </a:r>
            <a:r>
              <a:rPr lang="de-DE" sz="1000"/>
              <a:t> </a:t>
            </a:r>
            <a:r>
              <a:rPr lang="de-DE" sz="1000" err="1"/>
              <a:t>squamous</a:t>
            </a:r>
            <a:r>
              <a:rPr lang="de-DE" sz="1000"/>
              <a:t> </a:t>
            </a:r>
            <a:r>
              <a:rPr lang="de-DE" sz="1000" err="1"/>
              <a:t>cell</a:t>
            </a:r>
            <a:r>
              <a:rPr lang="de-DE" sz="1000"/>
              <a:t> </a:t>
            </a:r>
            <a:r>
              <a:rPr lang="de-DE" sz="1000" err="1"/>
              <a:t>carcinoma</a:t>
            </a:r>
            <a:r>
              <a:rPr lang="de-DE" sz="1000"/>
              <a:t> (OPSCC): An extensive review. Journal of </a:t>
            </a:r>
            <a:r>
              <a:rPr lang="de-DE" sz="1000" err="1"/>
              <a:t>Otolaryngology</a:t>
            </a:r>
            <a:r>
              <a:rPr lang="de-DE" sz="1000"/>
              <a:t> - Head &amp; Neck </a:t>
            </a:r>
            <a:r>
              <a:rPr lang="de-DE" sz="1000" err="1"/>
              <a:t>Surgery</a:t>
            </a:r>
            <a:r>
              <a:rPr lang="de-DE" sz="1000"/>
              <a:t>. 2018;47(1). doi:10.1186/s40463-018-0302-y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DBAA04F7-4425-FC46-8EEB-76E864528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865" y="925453"/>
            <a:ext cx="8747206" cy="469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32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EF291-FF26-7D19-6001-37A9A5B7B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E8FDF846-239D-D841-9481-AB2528783CBC}"/>
              </a:ext>
            </a:extLst>
          </p:cNvPr>
          <p:cNvSpPr txBox="1"/>
          <p:nvPr/>
        </p:nvSpPr>
        <p:spPr>
          <a:xfrm>
            <a:off x="9859752" y="5121330"/>
            <a:ext cx="2977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/>
              <a:t>Bildquelle:</a:t>
            </a:r>
            <a:endParaRPr lang="de-DE" sz="1000">
              <a:solidFill>
                <a:srgbClr val="666666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de-DE" sz="1000" i="1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https://</a:t>
            </a:r>
            <a:r>
              <a:rPr lang="de-DE" sz="1000" i="1" err="1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www.ag-cpc.de</a:t>
            </a:r>
            <a:r>
              <a:rPr lang="de-DE" sz="1000" i="1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/</a:t>
            </a:r>
            <a:r>
              <a:rPr lang="de-DE" sz="1000" i="1" err="1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muenchen</a:t>
            </a:r>
            <a:r>
              <a:rPr lang="de-DE" sz="1000" i="1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-iii/</a:t>
            </a:r>
            <a:br>
              <a:rPr lang="de-DE" sz="1000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</a:br>
            <a:endParaRPr lang="de-DE" sz="1000"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lang="de-DE" sz="1000" i="1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3B3829-9FE4-2D46-F760-35A9E47BC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302" y="0"/>
            <a:ext cx="6057396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8673CA0-1A24-E21A-FD26-07507680866E}"/>
              </a:ext>
            </a:extLst>
          </p:cNvPr>
          <p:cNvSpPr txBox="1"/>
          <p:nvPr/>
        </p:nvSpPr>
        <p:spPr>
          <a:xfrm>
            <a:off x="414254" y="2498501"/>
            <a:ext cx="2367583" cy="156966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/>
              <a:t>Korrelation mit zytologischem Befund zwingend erforderlich!!!</a:t>
            </a:r>
          </a:p>
        </p:txBody>
      </p:sp>
    </p:spTree>
    <p:extLst>
      <p:ext uri="{BB962C8B-B14F-4D97-AF65-F5344CB8AC3E}">
        <p14:creationId xmlns:p14="http://schemas.microsoft.com/office/powerpoint/2010/main" val="842828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864AC-DAA7-2129-675C-F6DB05AD5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EA2D1-42EB-EC5E-D406-00433D0DC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25" y="2268894"/>
            <a:ext cx="10082350" cy="2320211"/>
          </a:xfrm>
        </p:spPr>
        <p:txBody>
          <a:bodyPr>
            <a:normAutofit fontScale="90000"/>
          </a:bodyPr>
          <a:lstStyle/>
          <a:p>
            <a:r>
              <a:rPr lang="de-DE" u="sng"/>
              <a:t>Fall 1</a:t>
            </a:r>
            <a:br>
              <a:rPr lang="de-DE"/>
            </a:br>
            <a:br>
              <a:rPr lang="de-DE"/>
            </a:br>
            <a:br>
              <a:rPr lang="de-DE"/>
            </a:br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1771692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5E449-4CE6-53FD-40E6-79BEA5247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9D9BE-71DC-9361-BDA9-5F630D77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0"/>
            <a:ext cx="11364686" cy="1325563"/>
          </a:xfrm>
        </p:spPr>
        <p:txBody>
          <a:bodyPr>
            <a:normAutofit/>
          </a:bodyPr>
          <a:lstStyle/>
          <a:p>
            <a:r>
              <a:rPr lang="de-DE"/>
              <a:t>LSIL, CIN1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ABAC12-6566-6EFC-37C6-D787C077D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 fontScale="92500" lnSpcReduction="20000"/>
          </a:bodyPr>
          <a:lstStyle/>
          <a:p>
            <a:r>
              <a:rPr lang="de-DE" sz="2700"/>
              <a:t>unteres Drittel des Epithels: </a:t>
            </a:r>
          </a:p>
          <a:p>
            <a:pPr lvl="1">
              <a:buFont typeface="Symbol" pitchFamily="2" charset="2"/>
              <a:buChar char="-"/>
            </a:pPr>
            <a:r>
              <a:rPr lang="de-DE" sz="2100"/>
              <a:t>erhöhte mitotische Aktivität</a:t>
            </a:r>
          </a:p>
          <a:p>
            <a:pPr lvl="1">
              <a:buFont typeface="Symbol" pitchFamily="2" charset="2"/>
              <a:buChar char="-"/>
            </a:pPr>
            <a:r>
              <a:rPr lang="de-DE" sz="2100"/>
              <a:t>basale/parabasale Morphologie</a:t>
            </a:r>
          </a:p>
          <a:p>
            <a:pPr lvl="1">
              <a:buFont typeface="Symbol" pitchFamily="2" charset="2"/>
              <a:buChar char="-"/>
            </a:pPr>
            <a:endParaRPr lang="de-DE" sz="1700"/>
          </a:p>
          <a:p>
            <a:r>
              <a:rPr lang="de-DE" sz="2700"/>
              <a:t>obere zwei Drittel des Epithels: </a:t>
            </a:r>
          </a:p>
          <a:p>
            <a:pPr lvl="1">
              <a:buFont typeface="Symbol" pitchFamily="2" charset="2"/>
              <a:buChar char="-"/>
            </a:pPr>
            <a:r>
              <a:rPr lang="de-DE" sz="2100"/>
              <a:t>Zunahme des Zytoplasmas (moderat bis reichlich) und Verlust der basalen/parabasalen Morphologie als Zeichen der Ausreifung </a:t>
            </a:r>
          </a:p>
          <a:p>
            <a:pPr lvl="1">
              <a:buFont typeface="Symbol" pitchFamily="2" charset="2"/>
              <a:buChar char="-"/>
            </a:pPr>
            <a:r>
              <a:rPr lang="de-DE" sz="2100"/>
              <a:t>im Vergleich zu gesundem Epithel: erhöhte N:C-Ratio! </a:t>
            </a:r>
          </a:p>
          <a:p>
            <a:pPr lvl="1">
              <a:buFont typeface="Symbol" pitchFamily="2" charset="2"/>
              <a:buChar char="-"/>
            </a:pPr>
            <a:r>
              <a:rPr lang="de-DE" sz="2100"/>
              <a:t>Zellkerne:</a:t>
            </a:r>
          </a:p>
          <a:p>
            <a:pPr lvl="2">
              <a:buFont typeface="Symbol" pitchFamily="2" charset="2"/>
              <a:buChar char="-"/>
            </a:pPr>
            <a:r>
              <a:rPr lang="de-DE" sz="1700"/>
              <a:t>Hyperchromasie</a:t>
            </a:r>
          </a:p>
          <a:p>
            <a:pPr lvl="2">
              <a:buFont typeface="Symbol" pitchFamily="2" charset="2"/>
              <a:buChar char="-"/>
            </a:pPr>
            <a:r>
              <a:rPr lang="de-DE" sz="1700"/>
              <a:t>Unregelmäßigkeiten der Kernmembran</a:t>
            </a:r>
          </a:p>
          <a:p>
            <a:pPr lvl="2">
              <a:buFont typeface="Symbol" pitchFamily="2" charset="2"/>
              <a:buChar char="-"/>
            </a:pPr>
            <a:r>
              <a:rPr lang="de-DE" sz="1700"/>
              <a:t>Halo: irregulär, klar definiert </a:t>
            </a:r>
          </a:p>
          <a:p>
            <a:pPr lvl="2">
              <a:buFont typeface="Symbol" pitchFamily="2" charset="2"/>
              <a:buChar char="-"/>
            </a:pPr>
            <a:r>
              <a:rPr lang="de-DE" sz="1700" err="1"/>
              <a:t>Mehrkernigkeit</a:t>
            </a:r>
            <a:endParaRPr lang="de-DE" sz="2100"/>
          </a:p>
          <a:p>
            <a:pPr>
              <a:buFont typeface="Symbol" pitchFamily="2" charset="2"/>
              <a:buChar char="-"/>
            </a:pPr>
            <a:endParaRPr lang="de-DE" sz="2100"/>
          </a:p>
          <a:p>
            <a:r>
              <a:rPr lang="de-DE" sz="2700" err="1"/>
              <a:t>Koilozyten</a:t>
            </a:r>
            <a:endParaRPr lang="de-DE" sz="2700"/>
          </a:p>
          <a:p>
            <a:pPr lvl="1">
              <a:buFont typeface="Symbol" pitchFamily="2" charset="2"/>
              <a:buChar char="-"/>
            </a:pPr>
            <a:r>
              <a:rPr lang="de-DE" sz="2300"/>
              <a:t>am prominentesten im oberen Drittel, allerdings auch tiefer zu finden</a:t>
            </a:r>
          </a:p>
        </p:txBody>
      </p:sp>
    </p:spTree>
    <p:extLst>
      <p:ext uri="{BB962C8B-B14F-4D97-AF65-F5344CB8AC3E}">
        <p14:creationId xmlns:p14="http://schemas.microsoft.com/office/powerpoint/2010/main" val="1218140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03550-9ABC-DC31-F14E-14DA5D1AC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BFEC8-1B1D-C3A8-BDF9-87FC7E883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0"/>
            <a:ext cx="11364686" cy="1325563"/>
          </a:xfrm>
        </p:spPr>
        <p:txBody>
          <a:bodyPr>
            <a:normAutofit/>
          </a:bodyPr>
          <a:lstStyle/>
          <a:p>
            <a:r>
              <a:rPr lang="de-DE"/>
              <a:t>Differentialdiagnosen zu LSIL, CIN1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B91992-B78B-3A64-8752-B2F0A3DD05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/>
          </a:bodyPr>
          <a:lstStyle/>
          <a:p>
            <a:r>
              <a:rPr lang="de-DE"/>
              <a:t>e</a:t>
            </a:r>
            <a:r>
              <a:rPr lang="de-DE" sz="2800"/>
              <a:t>ntzündliche bzw. reaktive Epithelveränderungen</a:t>
            </a:r>
          </a:p>
          <a:p>
            <a:pPr lvl="1"/>
            <a:endParaRPr lang="de-DE"/>
          </a:p>
          <a:p>
            <a:pPr lvl="1">
              <a:buFont typeface="Symbol" pitchFamily="2" charset="2"/>
              <a:buChar char="-"/>
            </a:pPr>
            <a:r>
              <a:rPr lang="de-DE"/>
              <a:t>in Studien bis zu 50% der CIN1-Läsionen HPV-negativ </a:t>
            </a:r>
          </a:p>
          <a:p>
            <a:pPr lvl="1"/>
            <a:endParaRPr lang="de-DE"/>
          </a:p>
          <a:p>
            <a:r>
              <a:rPr lang="de-DE" sz="2500"/>
              <a:t>HSIL (insbesondere CIN2) </a:t>
            </a:r>
          </a:p>
          <a:p>
            <a:endParaRPr lang="de-DE" sz="2500"/>
          </a:p>
          <a:p>
            <a:pPr lvl="1">
              <a:buFont typeface="Symbol" pitchFamily="2" charset="2"/>
              <a:buChar char="-"/>
            </a:pPr>
            <a:r>
              <a:rPr lang="de-DE" sz="2100"/>
              <a:t>Probleme in der Abgrenzung: tangentiale Schnittführung, partiell denudiertes Epithel</a:t>
            </a:r>
          </a:p>
          <a:p>
            <a:pPr lvl="1">
              <a:buFont typeface="Symbol" pitchFamily="2" charset="2"/>
              <a:buChar char="-"/>
            </a:pPr>
            <a:endParaRPr lang="de-DE" sz="2100"/>
          </a:p>
          <a:p>
            <a:pPr lvl="1">
              <a:buFont typeface="Symbol" pitchFamily="2" charset="2"/>
              <a:buChar char="-"/>
            </a:pPr>
            <a:r>
              <a:rPr lang="de-DE" sz="2100"/>
              <a:t>Hilfstool: p16-Negativität -&gt; spricht gegen HSIL -&gt; Downgrade </a:t>
            </a:r>
            <a:endParaRPr lang="de-DE" sz="1700"/>
          </a:p>
        </p:txBody>
      </p:sp>
    </p:spTree>
    <p:extLst>
      <p:ext uri="{BB962C8B-B14F-4D97-AF65-F5344CB8AC3E}">
        <p14:creationId xmlns:p14="http://schemas.microsoft.com/office/powerpoint/2010/main" val="2550581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E44EE8-0F98-F847-8112-BA3A96A2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573"/>
            <a:ext cx="9208912" cy="1325563"/>
          </a:xfrm>
        </p:spPr>
        <p:txBody>
          <a:bodyPr/>
          <a:lstStyle/>
          <a:p>
            <a:r>
              <a:rPr lang="de-DE" u="sng"/>
              <a:t>Immunhistochemie</a:t>
            </a:r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E9C0543-5A03-3C41-BC2A-5877D40A6A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u="sng"/>
              <a:t>p16</a:t>
            </a:r>
          </a:p>
          <a:p>
            <a:pPr lvl="1"/>
            <a:r>
              <a:rPr lang="de-DE"/>
              <a:t>wird empfohlen bei folgenden Fragestellungen: </a:t>
            </a:r>
          </a:p>
          <a:p>
            <a:pPr lvl="2"/>
            <a:r>
              <a:rPr lang="de-DE"/>
              <a:t>Abgrenzung HSIL von </a:t>
            </a:r>
            <a:r>
              <a:rPr lang="de-DE" err="1"/>
              <a:t>Mimickern</a:t>
            </a:r>
            <a:r>
              <a:rPr lang="de-DE"/>
              <a:t> (unreife Metaplasie, Atrophie, reparative Veränderungen, Tangentialschnittphänomen)</a:t>
            </a:r>
          </a:p>
          <a:p>
            <a:pPr lvl="2"/>
            <a:r>
              <a:rPr lang="de-DE"/>
              <a:t>fehlende Konkordanz mit Zytologie (≧IIID2 aber LSIL-Morphologie)</a:t>
            </a:r>
          </a:p>
          <a:p>
            <a:pPr lvl="2"/>
            <a:r>
              <a:rPr lang="de-DE"/>
              <a:t>Abgrenzung CIN1 versus CIN2 </a:t>
            </a:r>
          </a:p>
          <a:p>
            <a:pPr lvl="2"/>
            <a:endParaRPr lang="de-DE" u="sng"/>
          </a:p>
          <a:p>
            <a:r>
              <a:rPr lang="de-DE" u="sng"/>
              <a:t>Ki-67-Labeling-Index</a:t>
            </a:r>
          </a:p>
          <a:p>
            <a:endParaRPr lang="de-DE" u="sng"/>
          </a:p>
          <a:p>
            <a:r>
              <a:rPr lang="de-DE" u="sng"/>
              <a:t>HPV-Testung</a:t>
            </a:r>
          </a:p>
          <a:p>
            <a:pPr lvl="1"/>
            <a:r>
              <a:rPr lang="de-DE"/>
              <a:t>Fragestellung: LSIL versus negativ/reaktiv </a:t>
            </a:r>
          </a:p>
        </p:txBody>
      </p:sp>
    </p:spTree>
    <p:extLst>
      <p:ext uri="{BB962C8B-B14F-4D97-AF65-F5344CB8AC3E}">
        <p14:creationId xmlns:p14="http://schemas.microsoft.com/office/powerpoint/2010/main" val="1498811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73562-84D3-8F37-99D1-10DCAA808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6A4B846-61E2-516D-86FF-441A1CB6D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37889" cy="3553199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endParaRPr lang="de-DE" b="1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de-DE" b="1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de-DE" b="1">
                <a:solidFill>
                  <a:srgbClr val="FF0000"/>
                </a:solidFill>
              </a:rPr>
              <a:t>Immunhistochemische Positivität für p16 beweist </a:t>
            </a:r>
          </a:p>
          <a:p>
            <a:pPr marL="0" indent="0" algn="ctr">
              <a:buNone/>
            </a:pPr>
            <a:r>
              <a:rPr lang="de-DE" b="1" u="sng">
                <a:solidFill>
                  <a:srgbClr val="FF0000"/>
                </a:solidFill>
              </a:rPr>
              <a:t>keine</a:t>
            </a:r>
            <a:r>
              <a:rPr lang="de-DE" b="1">
                <a:solidFill>
                  <a:srgbClr val="FF0000"/>
                </a:solidFill>
              </a:rPr>
              <a:t> HPV-Infektion, zeigt in der Zervix aber eine hohe Konkordanz!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9655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5380-CA15-5A39-F2D4-16841FF19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4E52B-384F-B48A-11EF-900FFE3C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25" y="2268894"/>
            <a:ext cx="10082350" cy="2320211"/>
          </a:xfrm>
        </p:spPr>
        <p:txBody>
          <a:bodyPr>
            <a:normAutofit fontScale="90000"/>
          </a:bodyPr>
          <a:lstStyle/>
          <a:p>
            <a:r>
              <a:rPr lang="de-DE" u="sng"/>
              <a:t>Fall 2</a:t>
            </a:r>
            <a:br>
              <a:rPr lang="de-DE"/>
            </a:br>
            <a:br>
              <a:rPr lang="de-DE"/>
            </a:br>
            <a:br>
              <a:rPr lang="de-DE"/>
            </a:br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224246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F9159-3408-33C7-A760-518B40423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2951F-337B-63C2-4C6F-55732C1A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0"/>
            <a:ext cx="11364686" cy="1325563"/>
          </a:xfrm>
        </p:spPr>
        <p:txBody>
          <a:bodyPr>
            <a:normAutofit/>
          </a:bodyPr>
          <a:lstStyle/>
          <a:p>
            <a:r>
              <a:rPr lang="de-DE"/>
              <a:t>HSIL, CIN2 bis CIN3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FE7694-D05E-E7E8-8A38-A4A84184F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2743" y="1298844"/>
            <a:ext cx="10515600" cy="4851400"/>
          </a:xfrm>
        </p:spPr>
        <p:txBody>
          <a:bodyPr>
            <a:normAutofit fontScale="92500" lnSpcReduction="10000"/>
          </a:bodyPr>
          <a:lstStyle/>
          <a:p>
            <a:r>
              <a:rPr lang="de-DE" sz="2500"/>
              <a:t>abnorme Zellkerne: </a:t>
            </a:r>
          </a:p>
          <a:p>
            <a:pPr lvl="1"/>
            <a:r>
              <a:rPr lang="de-DE" sz="2100"/>
              <a:t>Hyperchromasie</a:t>
            </a:r>
          </a:p>
          <a:p>
            <a:pPr lvl="1"/>
            <a:r>
              <a:rPr lang="de-DE" sz="2100"/>
              <a:t>verdichtetes Chromatin</a:t>
            </a:r>
          </a:p>
          <a:p>
            <a:pPr lvl="1"/>
            <a:r>
              <a:rPr lang="de-DE" sz="2100"/>
              <a:t>unregelmäßige Zellkernmembran </a:t>
            </a:r>
          </a:p>
          <a:p>
            <a:pPr lvl="1"/>
            <a:r>
              <a:rPr lang="de-DE" sz="2100"/>
              <a:t>bei CIN II: </a:t>
            </a:r>
            <a:r>
              <a:rPr lang="de-DE" sz="2100" err="1"/>
              <a:t>Koilozyten</a:t>
            </a:r>
            <a:r>
              <a:rPr lang="de-DE" sz="2100"/>
              <a:t> im oberen Drittel </a:t>
            </a:r>
          </a:p>
          <a:p>
            <a:r>
              <a:rPr lang="de-DE" sz="2500"/>
              <a:t>deutlich erhöhte N:C-Ratio </a:t>
            </a:r>
          </a:p>
          <a:p>
            <a:r>
              <a:rPr lang="de-DE" sz="2500"/>
              <a:t>basal/parabasale Atypien mit eingestreuten atypischen Mitosefiguren</a:t>
            </a:r>
          </a:p>
          <a:p>
            <a:pPr lvl="1"/>
            <a:r>
              <a:rPr lang="de-DE" sz="2100"/>
              <a:t>untere zwei Drittel eingenommen (CIN2) </a:t>
            </a:r>
          </a:p>
          <a:p>
            <a:pPr lvl="1"/>
            <a:r>
              <a:rPr lang="de-DE" sz="2100"/>
              <a:t>vollständige Epithelschicht eingenommen -&gt; keine Zeichen der Ausreifung (CIN3) </a:t>
            </a:r>
            <a:endParaRPr lang="de-DE" sz="2500"/>
          </a:p>
          <a:p>
            <a:r>
              <a:rPr lang="de-DE" sz="2500"/>
              <a:t>Muster: </a:t>
            </a:r>
          </a:p>
          <a:p>
            <a:pPr lvl="1"/>
            <a:r>
              <a:rPr lang="de-DE" sz="2100"/>
              <a:t>konventionell </a:t>
            </a:r>
            <a:r>
              <a:rPr lang="de-DE" sz="2100" err="1"/>
              <a:t>basaloid</a:t>
            </a:r>
            <a:r>
              <a:rPr lang="de-DE" sz="2100"/>
              <a:t> </a:t>
            </a:r>
          </a:p>
          <a:p>
            <a:pPr lvl="1"/>
            <a:r>
              <a:rPr lang="de-DE" sz="2100"/>
              <a:t>dünn (&lt;10 Zellen dick) </a:t>
            </a:r>
          </a:p>
          <a:p>
            <a:pPr lvl="1"/>
            <a:r>
              <a:rPr lang="de-DE" sz="2100"/>
              <a:t>keratinisierend</a:t>
            </a:r>
          </a:p>
          <a:p>
            <a:pPr lvl="1"/>
            <a:r>
              <a:rPr lang="de-DE" sz="2100"/>
              <a:t>pleomorph</a:t>
            </a:r>
          </a:p>
          <a:p>
            <a:pPr lvl="1"/>
            <a:r>
              <a:rPr lang="de-DE" sz="2100"/>
              <a:t>papillär</a:t>
            </a:r>
          </a:p>
        </p:txBody>
      </p:sp>
    </p:spTree>
    <p:extLst>
      <p:ext uri="{BB962C8B-B14F-4D97-AF65-F5344CB8AC3E}">
        <p14:creationId xmlns:p14="http://schemas.microsoft.com/office/powerpoint/2010/main" val="343215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69F1C-A115-993C-49C4-49E04BBA2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3F6D8F-67EE-CD5E-C69E-E56039573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0"/>
            <a:ext cx="11364686" cy="1325563"/>
          </a:xfrm>
        </p:spPr>
        <p:txBody>
          <a:bodyPr>
            <a:normAutofit/>
          </a:bodyPr>
          <a:lstStyle/>
          <a:p>
            <a:r>
              <a:rPr lang="de-DE"/>
              <a:t>Differentialdiagnosen zu HSIL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787415-7649-A44D-CA71-58C8EBE44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/>
          </a:bodyPr>
          <a:lstStyle/>
          <a:p>
            <a:r>
              <a:rPr lang="de-DE" sz="2800"/>
              <a:t>Atrophie </a:t>
            </a:r>
          </a:p>
          <a:p>
            <a:r>
              <a:rPr lang="de-DE"/>
              <a:t>unreife Metaplasie</a:t>
            </a:r>
          </a:p>
          <a:p>
            <a:endParaRPr lang="de-DE" sz="2800"/>
          </a:p>
          <a:p>
            <a:r>
              <a:rPr lang="de-DE"/>
              <a:t>invasives Plattenepithelkarzinom</a:t>
            </a:r>
            <a:endParaRPr lang="de-DE" sz="2800"/>
          </a:p>
          <a:p>
            <a:endParaRPr lang="de-DE"/>
          </a:p>
          <a:p>
            <a:r>
              <a:rPr lang="de-DE" sz="2800"/>
              <a:t>Unterscheidung zwischen CIN2 und CIN3</a:t>
            </a:r>
          </a:p>
          <a:p>
            <a:pPr lvl="1"/>
            <a:r>
              <a:rPr lang="de-DE"/>
              <a:t>klinisch weniger signifikant </a:t>
            </a:r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56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A781E-F8EC-618C-4B18-2B2E713FF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602"/>
            <a:ext cx="10515600" cy="1325563"/>
          </a:xfrm>
        </p:spPr>
        <p:txBody>
          <a:bodyPr/>
          <a:lstStyle/>
          <a:p>
            <a:r>
              <a:rPr lang="de-DE"/>
              <a:t>Durchblick – </a:t>
            </a:r>
            <a:br>
              <a:rPr lang="de-DE"/>
            </a:br>
            <a:r>
              <a:rPr lang="de-DE" sz="3600"/>
              <a:t>ein Tutorial für junge </a:t>
            </a:r>
            <a:r>
              <a:rPr lang="de-DE" sz="3600" err="1"/>
              <a:t>Patholog:innen</a:t>
            </a:r>
            <a:endParaRPr lang="de-DE" sz="3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F1F77D-9EE7-676E-806E-1EBB994EF6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27660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4000"/>
          </a:p>
          <a:p>
            <a:pPr marL="0" indent="0">
              <a:buNone/>
            </a:pPr>
            <a:r>
              <a:rPr lang="de-DE" sz="4000"/>
              <a:t>Motto: </a:t>
            </a:r>
          </a:p>
          <a:p>
            <a:pPr marL="0" indent="0">
              <a:buNone/>
            </a:pPr>
            <a:r>
              <a:rPr lang="de-DE" sz="4000"/>
              <a:t>Junge </a:t>
            </a:r>
            <a:r>
              <a:rPr lang="de-DE" sz="4000" err="1"/>
              <a:t>Patholog:innen</a:t>
            </a:r>
            <a:r>
              <a:rPr lang="de-DE" sz="4000"/>
              <a:t> für junge </a:t>
            </a:r>
            <a:r>
              <a:rPr lang="de-DE" sz="4000" err="1"/>
              <a:t>Patholog:innen</a:t>
            </a:r>
            <a:r>
              <a:rPr lang="de-DE" sz="4000"/>
              <a:t> als </a:t>
            </a:r>
            <a:r>
              <a:rPr lang="de-DE" sz="4000" err="1"/>
              <a:t>Weggefährt:in</a:t>
            </a:r>
            <a:r>
              <a:rPr lang="de-DE" sz="4000"/>
              <a:t> in die Welt der Pathologie</a:t>
            </a:r>
          </a:p>
        </p:txBody>
      </p:sp>
    </p:spTree>
    <p:extLst>
      <p:ext uri="{BB962C8B-B14F-4D97-AF65-F5344CB8AC3E}">
        <p14:creationId xmlns:p14="http://schemas.microsoft.com/office/powerpoint/2010/main" val="2448919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51176-71DC-C062-0590-5169515FB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9D503-C729-018B-5080-0A53C9AB3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25" y="2268894"/>
            <a:ext cx="10082350" cy="2320211"/>
          </a:xfrm>
        </p:spPr>
        <p:txBody>
          <a:bodyPr>
            <a:normAutofit/>
          </a:bodyPr>
          <a:lstStyle/>
          <a:p>
            <a:r>
              <a:rPr lang="de-DE" u="sng"/>
              <a:t>Fall 3</a:t>
            </a:r>
            <a:br>
              <a:rPr lang="de-DE"/>
            </a:br>
            <a:br>
              <a:rPr lang="de-DE"/>
            </a:br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4116575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F1508-3CA8-4119-488D-8F0D213DE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0C96125-806F-56C0-BD5D-149C931C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6" r="2216"/>
          <a:stretch/>
        </p:blipFill>
        <p:spPr>
          <a:xfrm>
            <a:off x="6128656" y="399795"/>
            <a:ext cx="4258428" cy="324692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B7D935C-AD39-9DB9-A102-401692E62632}"/>
              </a:ext>
            </a:extLst>
          </p:cNvPr>
          <p:cNvSpPr txBox="1"/>
          <p:nvPr/>
        </p:nvSpPr>
        <p:spPr>
          <a:xfrm>
            <a:off x="6741148" y="4194052"/>
            <a:ext cx="29778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/>
              <a:t>Bildquelle:</a:t>
            </a:r>
            <a:endParaRPr lang="de-DE" sz="1000">
              <a:solidFill>
                <a:srgbClr val="666666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de-DE" sz="1000" i="1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TNM Classification of </a:t>
            </a:r>
            <a:r>
              <a:rPr lang="de-DE" sz="1000" i="1" err="1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Malignant</a:t>
            </a:r>
            <a:r>
              <a:rPr lang="de-DE" sz="1000" i="1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de-DE" sz="1000" i="1" err="1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Tumours</a:t>
            </a:r>
            <a:r>
              <a:rPr lang="de-DE" sz="1000" i="1">
                <a:solidFill>
                  <a:srgbClr val="666666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r>
              <a:rPr lang="de-DE" sz="1000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Wiley, 2016, </a:t>
            </a:r>
            <a:r>
              <a:rPr lang="de-DE" sz="1000" err="1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Brierley</a:t>
            </a:r>
            <a:r>
              <a:rPr lang="de-DE" sz="1000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, J. D. and </a:t>
            </a:r>
            <a:r>
              <a:rPr lang="de-DE" sz="1000" err="1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Gospodarowicz</a:t>
            </a:r>
            <a:r>
              <a:rPr lang="de-DE" sz="1000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, M. K. and Wittekind, C., ISBN 9781119263548</a:t>
            </a:r>
          </a:p>
          <a:p>
            <a:br>
              <a:rPr lang="de-DE" sz="1000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</a:br>
            <a:endParaRPr lang="de-DE" sz="1000"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lang="de-DE" sz="1000" i="1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B574516-7C6C-6B48-A6E6-FB387EA0E3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16"/>
          <a:stretch/>
        </p:blipFill>
        <p:spPr>
          <a:xfrm>
            <a:off x="1739596" y="0"/>
            <a:ext cx="432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06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E03A9-C218-0498-CB5B-B4B0B1D24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FB09984-6DA5-C636-C6B0-2DBF54D7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06089"/>
            <a:ext cx="7772400" cy="484582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8B9CC19-CD4D-DFBC-01FD-9AF191C31F3D}"/>
              </a:ext>
            </a:extLst>
          </p:cNvPr>
          <p:cNvSpPr txBox="1"/>
          <p:nvPr/>
        </p:nvSpPr>
        <p:spPr>
          <a:xfrm>
            <a:off x="2209800" y="5995761"/>
            <a:ext cx="567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/>
              <a:t>Bildquelle: S3-Leitlinie Zervixkarzinom, Stand: 2022</a:t>
            </a:r>
          </a:p>
          <a:p>
            <a:endParaRPr lang="de-DE" sz="1000" i="1"/>
          </a:p>
        </p:txBody>
      </p:sp>
    </p:spTree>
    <p:extLst>
      <p:ext uri="{BB962C8B-B14F-4D97-AF65-F5344CB8AC3E}">
        <p14:creationId xmlns:p14="http://schemas.microsoft.com/office/powerpoint/2010/main" val="1725767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497D5-3028-E317-640F-7529F1F41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A42C5-9EDF-8ABD-9254-C670D5635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25" y="2268894"/>
            <a:ext cx="10082350" cy="2320211"/>
          </a:xfrm>
        </p:spPr>
        <p:txBody>
          <a:bodyPr>
            <a:normAutofit/>
          </a:bodyPr>
          <a:lstStyle/>
          <a:p>
            <a:r>
              <a:rPr lang="de-DE" u="sng"/>
              <a:t>Fall 4</a:t>
            </a:r>
            <a:br>
              <a:rPr lang="de-DE"/>
            </a:br>
            <a:br>
              <a:rPr lang="de-DE"/>
            </a:br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735375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2B623-D191-13CE-4D95-BD8664300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0CEC4-0DD9-A0BA-BFBC-2232C83B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0"/>
            <a:ext cx="11364686" cy="1325563"/>
          </a:xfrm>
        </p:spPr>
        <p:txBody>
          <a:bodyPr>
            <a:normAutofit/>
          </a:bodyPr>
          <a:lstStyle/>
          <a:p>
            <a:r>
              <a:rPr lang="de-DE" err="1"/>
              <a:t>Adenocarcinoma</a:t>
            </a:r>
            <a:r>
              <a:rPr lang="de-DE"/>
              <a:t> in situ (ACIS/AIS)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7E40F-F4B9-0BCF-15B8-33DAF3FD8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2743" y="1298844"/>
            <a:ext cx="10515600" cy="4851400"/>
          </a:xfrm>
        </p:spPr>
        <p:txBody>
          <a:bodyPr>
            <a:normAutofit/>
          </a:bodyPr>
          <a:lstStyle/>
          <a:p>
            <a:r>
              <a:rPr lang="de-DE" sz="2500"/>
              <a:t>Drüsenepithel</a:t>
            </a:r>
          </a:p>
          <a:p>
            <a:pPr lvl="1">
              <a:buFont typeface="Symbol" pitchFamily="2" charset="2"/>
              <a:buChar char="-"/>
            </a:pPr>
            <a:r>
              <a:rPr lang="de-DE" sz="2100"/>
              <a:t>pseudostratifiziert, in frühen Formen nicht vorhanden</a:t>
            </a:r>
          </a:p>
          <a:p>
            <a:pPr lvl="1">
              <a:buFont typeface="Symbol" pitchFamily="2" charset="2"/>
              <a:buChar char="-"/>
            </a:pPr>
            <a:r>
              <a:rPr lang="de-DE" sz="2100"/>
              <a:t>i. d. R. Muzin-reich, allerdings auch muzinarme Varianten</a:t>
            </a:r>
          </a:p>
          <a:p>
            <a:pPr lvl="1">
              <a:buFont typeface="Symbol" pitchFamily="2" charset="2"/>
              <a:buChar char="-"/>
            </a:pPr>
            <a:r>
              <a:rPr lang="de-DE" sz="2100"/>
              <a:t>Becherzellen möglich</a:t>
            </a:r>
          </a:p>
          <a:p>
            <a:pPr lvl="1">
              <a:buFont typeface="Symbol" pitchFamily="2" charset="2"/>
              <a:buChar char="-"/>
            </a:pPr>
            <a:r>
              <a:rPr lang="de-DE" sz="2100"/>
              <a:t>Zilien möglich (selten) </a:t>
            </a:r>
          </a:p>
          <a:p>
            <a:pPr lvl="1">
              <a:buFont typeface="Symbol" pitchFamily="2" charset="2"/>
              <a:buChar char="-"/>
            </a:pPr>
            <a:r>
              <a:rPr lang="de-DE" sz="2100"/>
              <a:t>Zellkerne</a:t>
            </a:r>
          </a:p>
          <a:p>
            <a:pPr lvl="2">
              <a:buFont typeface="Symbol" pitchFamily="2" charset="2"/>
              <a:buChar char="-"/>
            </a:pPr>
            <a:r>
              <a:rPr lang="de-DE" sz="1700"/>
              <a:t>vergrößert</a:t>
            </a:r>
          </a:p>
          <a:p>
            <a:pPr lvl="2">
              <a:buFont typeface="Symbol" pitchFamily="2" charset="2"/>
              <a:buChar char="-"/>
            </a:pPr>
            <a:r>
              <a:rPr lang="de-DE" sz="1700"/>
              <a:t>hyperchromatisch</a:t>
            </a:r>
          </a:p>
          <a:p>
            <a:pPr lvl="2">
              <a:buFont typeface="Symbol" pitchFamily="2" charset="2"/>
              <a:buChar char="-"/>
            </a:pPr>
            <a:r>
              <a:rPr lang="de-DE" sz="1700"/>
              <a:t>apikale Mitosefiguren („</a:t>
            </a:r>
            <a:r>
              <a:rPr lang="de-DE" sz="1700" err="1"/>
              <a:t>floating</a:t>
            </a:r>
            <a:r>
              <a:rPr lang="de-DE" sz="1700"/>
              <a:t> </a:t>
            </a:r>
            <a:r>
              <a:rPr lang="de-DE" sz="1700" err="1"/>
              <a:t>mitoses</a:t>
            </a:r>
            <a:r>
              <a:rPr lang="de-DE" sz="1700"/>
              <a:t>“) </a:t>
            </a:r>
          </a:p>
          <a:p>
            <a:pPr lvl="2">
              <a:buFont typeface="Symbol" pitchFamily="2" charset="2"/>
              <a:buChar char="-"/>
            </a:pPr>
            <a:r>
              <a:rPr lang="de-DE" sz="1700"/>
              <a:t>basale Apoptosefiguren </a:t>
            </a:r>
          </a:p>
          <a:p>
            <a:pPr lvl="2">
              <a:buFont typeface="Symbol" pitchFamily="2" charset="2"/>
              <a:buChar char="-"/>
            </a:pPr>
            <a:r>
              <a:rPr lang="de-DE" sz="1700"/>
              <a:t>unregelmäßige Konturen</a:t>
            </a:r>
          </a:p>
          <a:p>
            <a:pPr lvl="2">
              <a:buFont typeface="Symbol" pitchFamily="2" charset="2"/>
              <a:buChar char="-"/>
            </a:pPr>
            <a:r>
              <a:rPr lang="de-DE" sz="1700"/>
              <a:t>mehrkernig</a:t>
            </a:r>
          </a:p>
          <a:p>
            <a:pPr lvl="2">
              <a:buFont typeface="Symbol" pitchFamily="2" charset="2"/>
              <a:buChar char="-"/>
            </a:pPr>
            <a:r>
              <a:rPr lang="de-DE" sz="1700"/>
              <a:t>nur seltene Nukleoli</a:t>
            </a:r>
          </a:p>
        </p:txBody>
      </p:sp>
    </p:spTree>
    <p:extLst>
      <p:ext uri="{BB962C8B-B14F-4D97-AF65-F5344CB8AC3E}">
        <p14:creationId xmlns:p14="http://schemas.microsoft.com/office/powerpoint/2010/main" val="3876643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93209-2613-9AFA-0A91-80A9E3270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F7AA9-D9E3-7C81-1817-00259F55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0"/>
            <a:ext cx="11364686" cy="1325563"/>
          </a:xfrm>
        </p:spPr>
        <p:txBody>
          <a:bodyPr>
            <a:normAutofit/>
          </a:bodyPr>
          <a:lstStyle/>
          <a:p>
            <a:r>
              <a:rPr lang="de-DE" err="1"/>
              <a:t>Adenocarcinoma</a:t>
            </a:r>
            <a:r>
              <a:rPr lang="de-DE"/>
              <a:t> in situ (ACIS/AIS)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0FD9D5-3E8C-5999-720E-C93F546AE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941" y="1298844"/>
            <a:ext cx="9337183" cy="4851400"/>
          </a:xfrm>
        </p:spPr>
        <p:txBody>
          <a:bodyPr>
            <a:normAutofit/>
          </a:bodyPr>
          <a:lstStyle/>
          <a:p>
            <a:r>
              <a:rPr lang="de-DE" sz="2500"/>
              <a:t>SMILE-Läsion („</a:t>
            </a:r>
            <a:r>
              <a:rPr lang="de-DE" sz="2500" err="1"/>
              <a:t>Stratified</a:t>
            </a:r>
            <a:r>
              <a:rPr lang="de-DE" sz="2500"/>
              <a:t> </a:t>
            </a:r>
            <a:r>
              <a:rPr lang="de-DE" sz="2500" err="1"/>
              <a:t>mucin-producing</a:t>
            </a:r>
            <a:r>
              <a:rPr lang="de-DE" sz="2500"/>
              <a:t> </a:t>
            </a:r>
            <a:r>
              <a:rPr lang="de-DE" sz="2500" err="1"/>
              <a:t>intraepithelial</a:t>
            </a:r>
            <a:r>
              <a:rPr lang="de-DE" sz="2500"/>
              <a:t> </a:t>
            </a:r>
            <a:r>
              <a:rPr lang="de-DE" sz="2500" err="1"/>
              <a:t>lesion</a:t>
            </a:r>
            <a:r>
              <a:rPr lang="de-DE" sz="2500"/>
              <a:t>“: </a:t>
            </a:r>
          </a:p>
          <a:p>
            <a:pPr lvl="1"/>
            <a:r>
              <a:rPr lang="de-DE" sz="2100"/>
              <a:t>mehrschichtiges Epithel </a:t>
            </a:r>
          </a:p>
          <a:p>
            <a:pPr lvl="1"/>
            <a:r>
              <a:rPr lang="de-DE" sz="2100"/>
              <a:t>Schleim-Nachweis in allen Zelllagen </a:t>
            </a:r>
          </a:p>
          <a:p>
            <a:pPr lvl="1"/>
            <a:r>
              <a:rPr lang="de-DE" sz="2100"/>
              <a:t>ähnelt einer HSIL mit Beteiligung des endozervikalen Drüsenfeldes</a:t>
            </a:r>
          </a:p>
          <a:p>
            <a:pPr lvl="1"/>
            <a:endParaRPr lang="de-DE" sz="13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22EB6E-FA87-E031-211A-7E654D32A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21" y="3076110"/>
            <a:ext cx="4409941" cy="329669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8BB0A11-DC88-FE9E-BF8C-9801549A87F6}"/>
              </a:ext>
            </a:extLst>
          </p:cNvPr>
          <p:cNvSpPr txBox="1"/>
          <p:nvPr/>
        </p:nvSpPr>
        <p:spPr>
          <a:xfrm>
            <a:off x="3111321" y="6488565"/>
            <a:ext cx="5676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/>
              <a:t>Bildquelle: https://</a:t>
            </a:r>
            <a:r>
              <a:rPr lang="de-DE" sz="1000" i="1" err="1"/>
              <a:t>tumourclassification.iarc.who.int</a:t>
            </a:r>
            <a:r>
              <a:rPr lang="de-DE" sz="1000" i="1"/>
              <a:t>/</a:t>
            </a:r>
            <a:r>
              <a:rPr lang="de-DE" sz="1000" i="1" err="1"/>
              <a:t>chapters</a:t>
            </a:r>
            <a:r>
              <a:rPr lang="de-DE" sz="1000" i="1"/>
              <a:t>/34</a:t>
            </a:r>
          </a:p>
        </p:txBody>
      </p:sp>
    </p:spTree>
    <p:extLst>
      <p:ext uri="{BB962C8B-B14F-4D97-AF65-F5344CB8AC3E}">
        <p14:creationId xmlns:p14="http://schemas.microsoft.com/office/powerpoint/2010/main" val="1436357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F2052-CCC8-EE86-902B-955ADF552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1915F-AF1C-8C6A-5124-7585651E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0"/>
            <a:ext cx="11364686" cy="1325563"/>
          </a:xfrm>
        </p:spPr>
        <p:txBody>
          <a:bodyPr>
            <a:normAutofit/>
          </a:bodyPr>
          <a:lstStyle/>
          <a:p>
            <a:r>
              <a:rPr lang="de-DE"/>
              <a:t>Differentialdiagnosen zu ACIS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5B7C4D-2D06-3204-38BF-301142362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/>
          </a:bodyPr>
          <a:lstStyle/>
          <a:p>
            <a:r>
              <a:rPr lang="de-DE"/>
              <a:t>endometrioides Adenokarzinom</a:t>
            </a:r>
          </a:p>
          <a:p>
            <a:pPr lvl="1"/>
            <a:r>
              <a:rPr lang="de-DE"/>
              <a:t>atypische Hyperplasie, plattenepitheliale Metaplasie und Zylinderepithelien mit unauffälligen ovalen Zellkernen</a:t>
            </a:r>
          </a:p>
          <a:p>
            <a:endParaRPr lang="de-DE"/>
          </a:p>
          <a:p>
            <a:r>
              <a:rPr lang="de-DE"/>
              <a:t>nicht-neoplastische reaktive/hyperplastische endozervikale oder tuboendometrioide Drüsen</a:t>
            </a:r>
          </a:p>
          <a:p>
            <a:pPr lvl="1"/>
            <a:r>
              <a:rPr lang="de-DE"/>
              <a:t>fehlende mitotische Aktivität </a:t>
            </a:r>
          </a:p>
          <a:p>
            <a:pPr lvl="1"/>
            <a:r>
              <a:rPr lang="de-DE"/>
              <a:t>Immunhistochemie: p16-, Ki67-Labeling-index, ER+, PR+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158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0FD90-1EC8-2029-DE3A-E8ADEEF54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A05C9-ED57-DAF5-95EB-93AB46242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25" y="2268894"/>
            <a:ext cx="10082350" cy="2320211"/>
          </a:xfrm>
        </p:spPr>
        <p:txBody>
          <a:bodyPr>
            <a:normAutofit/>
          </a:bodyPr>
          <a:lstStyle/>
          <a:p>
            <a:r>
              <a:rPr lang="de-DE" u="sng"/>
              <a:t>Fall 5</a:t>
            </a:r>
            <a:br>
              <a:rPr lang="de-DE"/>
            </a:br>
            <a:br>
              <a:rPr lang="de-DE"/>
            </a:br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2927156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0D07C-F17A-70F1-8F0B-1BDB33353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9EDC9C-C98F-4A90-7CD1-7A53BE0FC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0"/>
            <a:ext cx="11364686" cy="1325563"/>
          </a:xfrm>
        </p:spPr>
        <p:txBody>
          <a:bodyPr>
            <a:normAutofit/>
          </a:bodyPr>
          <a:lstStyle/>
          <a:p>
            <a:r>
              <a:rPr lang="de-DE"/>
              <a:t>Histologische Typen (HPV+ </a:t>
            </a:r>
            <a:r>
              <a:rPr lang="de-DE" err="1"/>
              <a:t>Adca</a:t>
            </a:r>
            <a:r>
              <a:rPr lang="de-DE"/>
              <a:t>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571DE4-7971-BFED-E710-2F028B0F2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 lnSpcReduction="10000"/>
          </a:bodyPr>
          <a:lstStyle/>
          <a:p>
            <a:r>
              <a:rPr lang="de-DE"/>
              <a:t>gewöhnlicher Typ</a:t>
            </a:r>
          </a:p>
          <a:p>
            <a:pPr lvl="1"/>
            <a:r>
              <a:rPr lang="de-DE"/>
              <a:t>ca. 75%</a:t>
            </a:r>
          </a:p>
          <a:p>
            <a:pPr lvl="1"/>
            <a:r>
              <a:rPr lang="de-DE"/>
              <a:t>0-50% Zellen mit intrazytoplasmatischem Schleim</a:t>
            </a:r>
          </a:p>
          <a:p>
            <a:pPr lvl="1"/>
            <a:endParaRPr lang="de-DE"/>
          </a:p>
          <a:p>
            <a:r>
              <a:rPr lang="de-DE" err="1"/>
              <a:t>muzinöser</a:t>
            </a:r>
            <a:r>
              <a:rPr lang="de-DE"/>
              <a:t> Typ</a:t>
            </a:r>
          </a:p>
          <a:p>
            <a:pPr lvl="1"/>
            <a:r>
              <a:rPr lang="de-DE"/>
              <a:t>ca. 10%</a:t>
            </a:r>
          </a:p>
          <a:p>
            <a:pPr lvl="1"/>
            <a:r>
              <a:rPr lang="de-DE"/>
              <a:t>≥ 50% Zellen mit intrazytoplasmatischem Schleim</a:t>
            </a:r>
          </a:p>
          <a:p>
            <a:pPr lvl="1"/>
            <a:r>
              <a:rPr lang="de-DE"/>
              <a:t>Subtypen: </a:t>
            </a:r>
          </a:p>
          <a:p>
            <a:pPr lvl="2">
              <a:buFont typeface="Symbol" pitchFamily="2" charset="2"/>
              <a:buChar char="-"/>
            </a:pPr>
            <a:r>
              <a:rPr lang="de-DE"/>
              <a:t>NOS</a:t>
            </a:r>
          </a:p>
          <a:p>
            <a:pPr lvl="2">
              <a:buFont typeface="Symbol" pitchFamily="2" charset="2"/>
              <a:buChar char="-"/>
            </a:pPr>
            <a:r>
              <a:rPr lang="de-DE"/>
              <a:t>Intestinal: Becherzellen und/oder </a:t>
            </a:r>
            <a:r>
              <a:rPr lang="de-DE" err="1"/>
              <a:t>enteroendokrine</a:t>
            </a:r>
            <a:r>
              <a:rPr lang="de-DE"/>
              <a:t> Differenzierung in ≥ 50% des Tumors  </a:t>
            </a:r>
          </a:p>
          <a:p>
            <a:pPr lvl="2">
              <a:buFont typeface="Symbol" pitchFamily="2" charset="2"/>
              <a:buChar char="-"/>
            </a:pPr>
            <a:r>
              <a:rPr lang="de-DE" err="1"/>
              <a:t>Siegelringzellig</a:t>
            </a:r>
            <a:r>
              <a:rPr lang="de-DE"/>
              <a:t> (in ≥ 50% des Tumors)</a:t>
            </a:r>
          </a:p>
          <a:p>
            <a:pPr lvl="2">
              <a:buFont typeface="Symbol" pitchFamily="2" charset="2"/>
              <a:buChar char="-"/>
            </a:pPr>
            <a:r>
              <a:rPr lang="de-DE"/>
              <a:t>„</a:t>
            </a:r>
            <a:r>
              <a:rPr lang="de-DE" err="1"/>
              <a:t>Stratified</a:t>
            </a:r>
            <a:r>
              <a:rPr lang="de-DE"/>
              <a:t> </a:t>
            </a:r>
            <a:r>
              <a:rPr lang="de-DE" err="1"/>
              <a:t>mucin-producing</a:t>
            </a:r>
            <a:r>
              <a:rPr lang="de-DE"/>
              <a:t> </a:t>
            </a:r>
            <a:r>
              <a:rPr lang="de-DE" err="1"/>
              <a:t>carcinoma</a:t>
            </a:r>
            <a:r>
              <a:rPr lang="de-DE"/>
              <a:t>“: Assoziation zu SMILE Läsion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821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23E10-1129-DB73-6FB2-E08E4BE7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5779C55-7EA5-AB17-E894-26C03302B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446" y="333866"/>
            <a:ext cx="6350000" cy="3175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1BF3C78-18AC-19C9-E9E4-D43ECD1F4749}"/>
              </a:ext>
            </a:extLst>
          </p:cNvPr>
          <p:cNvSpPr txBox="1"/>
          <p:nvPr/>
        </p:nvSpPr>
        <p:spPr>
          <a:xfrm>
            <a:off x="8732771" y="6611779"/>
            <a:ext cx="5676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/>
              <a:t>Bildquelle: https://</a:t>
            </a:r>
            <a:r>
              <a:rPr lang="de-DE" sz="1000" i="1" err="1"/>
              <a:t>tumourclassification.iarc.who.int</a:t>
            </a:r>
            <a:r>
              <a:rPr lang="de-DE" sz="1000" i="1"/>
              <a:t>/</a:t>
            </a:r>
            <a:r>
              <a:rPr lang="de-DE" sz="1000" i="1" err="1"/>
              <a:t>chapters</a:t>
            </a:r>
            <a:r>
              <a:rPr lang="de-DE" sz="1000" i="1"/>
              <a:t>/34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6B35896-C140-514E-4224-FDF22B4EC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75" y="768350"/>
            <a:ext cx="4315138" cy="18422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7E33DB0-89DA-1188-2878-D5BAC4A5B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26" y="3637499"/>
            <a:ext cx="6231309" cy="17179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239AAC9-971F-CF41-1FDA-512BE4889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460" y="1374466"/>
            <a:ext cx="5422117" cy="20545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6D50A809-11B3-B021-2432-AA695F2EFB14}"/>
              </a:ext>
            </a:extLst>
          </p:cNvPr>
          <p:cNvSpPr/>
          <p:nvPr/>
        </p:nvSpPr>
        <p:spPr>
          <a:xfrm>
            <a:off x="797775" y="768350"/>
            <a:ext cx="4456805" cy="1936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919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BC7C3-0452-408D-9E69-532A78E7D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687"/>
            <a:ext cx="10515600" cy="1325563"/>
          </a:xfrm>
        </p:spPr>
        <p:txBody>
          <a:bodyPr/>
          <a:lstStyle/>
          <a:p>
            <a:r>
              <a:rPr lang="de-DE"/>
              <a:t>Housekeeping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A1298EB-7A0A-413B-AAC6-13C8563AB9E5}"/>
              </a:ext>
            </a:extLst>
          </p:cNvPr>
          <p:cNvSpPr txBox="1">
            <a:spLocks/>
          </p:cNvSpPr>
          <p:nvPr/>
        </p:nvSpPr>
        <p:spPr>
          <a:xfrm>
            <a:off x="7909105" y="4630878"/>
            <a:ext cx="2986581" cy="931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000" err="1">
                <a:latin typeface="Calibri"/>
              </a:rPr>
              <a:t>Stellen</a:t>
            </a:r>
            <a:r>
              <a:rPr lang="en-GB" sz="2000">
                <a:latin typeface="Calibri"/>
              </a:rPr>
              <a:t> Sie </a:t>
            </a:r>
            <a:r>
              <a:rPr lang="en-GB" sz="2000" err="1">
                <a:latin typeface="Calibri"/>
              </a:rPr>
              <a:t>Ihre</a:t>
            </a:r>
            <a:r>
              <a:rPr lang="en-GB" sz="2000">
                <a:latin typeface="Calibri"/>
              </a:rPr>
              <a:t> </a:t>
            </a:r>
            <a:r>
              <a:rPr lang="en-GB" sz="2000" err="1">
                <a:latin typeface="Calibri"/>
              </a:rPr>
              <a:t>Fragen</a:t>
            </a:r>
            <a:r>
              <a:rPr lang="en-GB" sz="2000">
                <a:latin typeface="Calibri"/>
              </a:rPr>
              <a:t> </a:t>
            </a:r>
            <a:r>
              <a:rPr lang="en-GB" sz="2000" err="1">
                <a:latin typeface="Calibri"/>
              </a:rPr>
              <a:t>gern</a:t>
            </a:r>
            <a:r>
              <a:rPr lang="en-GB" sz="2000">
                <a:latin typeface="Calibri"/>
              </a:rPr>
              <a:t> </a:t>
            </a:r>
            <a:r>
              <a:rPr lang="en-GB" sz="2000" err="1">
                <a:latin typeface="Calibri"/>
              </a:rPr>
              <a:t>jederzeit</a:t>
            </a:r>
            <a:r>
              <a:rPr lang="en-GB" sz="2000">
                <a:latin typeface="Calibri"/>
              </a:rPr>
              <a:t> </a:t>
            </a:r>
            <a:r>
              <a:rPr lang="en-GB" sz="2000" err="1">
                <a:latin typeface="Calibri"/>
              </a:rPr>
              <a:t>im</a:t>
            </a:r>
            <a:r>
              <a:rPr lang="en-GB" sz="2000">
                <a:latin typeface="Calibri"/>
              </a:rPr>
              <a:t> Q/A Chat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0D3A885B-B70C-40C1-A9CC-7388122B8A2C}"/>
              </a:ext>
            </a:extLst>
          </p:cNvPr>
          <p:cNvSpPr txBox="1">
            <a:spLocks/>
          </p:cNvSpPr>
          <p:nvPr/>
        </p:nvSpPr>
        <p:spPr>
          <a:xfrm>
            <a:off x="1087387" y="4591618"/>
            <a:ext cx="3191394" cy="931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Bitte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beachten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Sie,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dass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dieses Meeting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aufgezeichnet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wird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26">
            <a:extLst>
              <a:ext uri="{FF2B5EF4-FFF2-40B4-BE49-F238E27FC236}">
                <a16:creationId xmlns:a16="http://schemas.microsoft.com/office/drawing/2014/main" id="{29C25E06-04FE-4B1E-A3A5-7358284BA4B9}"/>
              </a:ext>
            </a:extLst>
          </p:cNvPr>
          <p:cNvSpPr/>
          <p:nvPr/>
        </p:nvSpPr>
        <p:spPr>
          <a:xfrm>
            <a:off x="8287762" y="2306707"/>
            <a:ext cx="2249926" cy="2251075"/>
          </a:xfrm>
          <a:prstGeom prst="ellipse">
            <a:avLst/>
          </a:prstGeom>
          <a:solidFill>
            <a:srgbClr val="8B00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34">
            <a:extLst>
              <a:ext uri="{FF2B5EF4-FFF2-40B4-BE49-F238E27FC236}">
                <a16:creationId xmlns:a16="http://schemas.microsoft.com/office/drawing/2014/main" id="{2B7C0FE9-8D2A-4EB1-BF8F-5F03780E54B0}"/>
              </a:ext>
            </a:extLst>
          </p:cNvPr>
          <p:cNvSpPr/>
          <p:nvPr/>
        </p:nvSpPr>
        <p:spPr>
          <a:xfrm>
            <a:off x="1558121" y="2215540"/>
            <a:ext cx="2249926" cy="2251075"/>
          </a:xfrm>
          <a:prstGeom prst="ellips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63">
            <a:extLst>
              <a:ext uri="{FF2B5EF4-FFF2-40B4-BE49-F238E27FC236}">
                <a16:creationId xmlns:a16="http://schemas.microsoft.com/office/drawing/2014/main" id="{EEAAB07B-C8F7-462C-8A06-9EFB1BC223C1}"/>
              </a:ext>
            </a:extLst>
          </p:cNvPr>
          <p:cNvSpPr>
            <a:spLocks noEditPoints="1"/>
          </p:cNvSpPr>
          <p:nvPr/>
        </p:nvSpPr>
        <p:spPr bwMode="auto">
          <a:xfrm>
            <a:off x="1918084" y="2555054"/>
            <a:ext cx="1530000" cy="1530000"/>
          </a:xfrm>
          <a:custGeom>
            <a:avLst/>
            <a:gdLst>
              <a:gd name="T0" fmla="*/ 150 w 724"/>
              <a:gd name="T1" fmla="*/ 377 h 705"/>
              <a:gd name="T2" fmla="*/ 150 w 724"/>
              <a:gd name="T3" fmla="*/ 228 h 705"/>
              <a:gd name="T4" fmla="*/ 188 w 724"/>
              <a:gd name="T5" fmla="*/ 146 h 705"/>
              <a:gd name="T6" fmla="*/ 125 w 724"/>
              <a:gd name="T7" fmla="*/ 218 h 705"/>
              <a:gd name="T8" fmla="*/ 125 w 724"/>
              <a:gd name="T9" fmla="*/ 386 h 705"/>
              <a:gd name="T10" fmla="*/ 188 w 724"/>
              <a:gd name="T11" fmla="*/ 459 h 705"/>
              <a:gd name="T12" fmla="*/ 558 w 724"/>
              <a:gd name="T13" fmla="*/ 458 h 705"/>
              <a:gd name="T14" fmla="*/ 618 w 724"/>
              <a:gd name="T15" fmla="*/ 301 h 705"/>
              <a:gd name="T16" fmla="*/ 558 w 724"/>
              <a:gd name="T17" fmla="*/ 144 h 705"/>
              <a:gd name="T18" fmla="*/ 538 w 724"/>
              <a:gd name="T19" fmla="*/ 162 h 705"/>
              <a:gd name="T20" fmla="*/ 591 w 724"/>
              <a:gd name="T21" fmla="*/ 301 h 705"/>
              <a:gd name="T22" fmla="*/ 538 w 724"/>
              <a:gd name="T23" fmla="*/ 439 h 705"/>
              <a:gd name="T24" fmla="*/ 558 w 724"/>
              <a:gd name="T25" fmla="*/ 458 h 705"/>
              <a:gd name="T26" fmla="*/ 530 w 724"/>
              <a:gd name="T27" fmla="*/ 301 h 705"/>
              <a:gd name="T28" fmla="*/ 477 w 724"/>
              <a:gd name="T29" fmla="*/ 207 h 705"/>
              <a:gd name="T30" fmla="*/ 503 w 724"/>
              <a:gd name="T31" fmla="*/ 301 h 705"/>
              <a:gd name="T32" fmla="*/ 477 w 724"/>
              <a:gd name="T33" fmla="*/ 395 h 705"/>
              <a:gd name="T34" fmla="*/ 255 w 724"/>
              <a:gd name="T35" fmla="*/ 382 h 705"/>
              <a:gd name="T36" fmla="*/ 255 w 724"/>
              <a:gd name="T37" fmla="*/ 223 h 705"/>
              <a:gd name="T38" fmla="*/ 235 w 724"/>
              <a:gd name="T39" fmla="*/ 204 h 705"/>
              <a:gd name="T40" fmla="*/ 235 w 724"/>
              <a:gd name="T41" fmla="*/ 400 h 705"/>
              <a:gd name="T42" fmla="*/ 255 w 724"/>
              <a:gd name="T43" fmla="*/ 382 h 705"/>
              <a:gd name="T44" fmla="*/ 411 w 724"/>
              <a:gd name="T45" fmla="*/ 360 h 705"/>
              <a:gd name="T46" fmla="*/ 362 w 724"/>
              <a:gd name="T47" fmla="*/ 227 h 705"/>
              <a:gd name="T48" fmla="*/ 313 w 724"/>
              <a:gd name="T49" fmla="*/ 360 h 705"/>
              <a:gd name="T50" fmla="*/ 0 w 724"/>
              <a:gd name="T51" fmla="*/ 362 h 705"/>
              <a:gd name="T52" fmla="*/ 724 w 724"/>
              <a:gd name="T53" fmla="*/ 362 h 705"/>
              <a:gd name="T54" fmla="*/ 526 w 724"/>
              <a:gd name="T55" fmla="*/ 429 h 705"/>
              <a:gd name="T56" fmla="*/ 575 w 724"/>
              <a:gd name="T57" fmla="*/ 301 h 705"/>
              <a:gd name="T58" fmla="*/ 526 w 724"/>
              <a:gd name="T59" fmla="*/ 173 h 705"/>
              <a:gd name="T60" fmla="*/ 506 w 724"/>
              <a:gd name="T61" fmla="*/ 191 h 705"/>
              <a:gd name="T62" fmla="*/ 506 w 724"/>
              <a:gd name="T63" fmla="*/ 411 h 705"/>
              <a:gd name="T64" fmla="*/ 526 w 724"/>
              <a:gd name="T65" fmla="*/ 429 h 705"/>
              <a:gd name="T66" fmla="*/ 152 w 724"/>
              <a:gd name="T67" fmla="*/ 302 h 705"/>
              <a:gd name="T68" fmla="*/ 201 w 724"/>
              <a:gd name="T69" fmla="*/ 431 h 705"/>
              <a:gd name="T70" fmla="*/ 222 w 724"/>
              <a:gd name="T71" fmla="*/ 412 h 705"/>
              <a:gd name="T72" fmla="*/ 222 w 724"/>
              <a:gd name="T73" fmla="*/ 192 h 705"/>
              <a:gd name="T74" fmla="*/ 201 w 724"/>
              <a:gd name="T75" fmla="*/ 174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24" h="705">
                <a:moveTo>
                  <a:pt x="190" y="441"/>
                </a:moveTo>
                <a:cubicBezTo>
                  <a:pt x="173" y="422"/>
                  <a:pt x="159" y="400"/>
                  <a:pt x="150" y="377"/>
                </a:cubicBezTo>
                <a:cubicBezTo>
                  <a:pt x="141" y="353"/>
                  <a:pt x="137" y="328"/>
                  <a:pt x="137" y="302"/>
                </a:cubicBezTo>
                <a:cubicBezTo>
                  <a:pt x="137" y="277"/>
                  <a:pt x="141" y="252"/>
                  <a:pt x="150" y="228"/>
                </a:cubicBezTo>
                <a:cubicBezTo>
                  <a:pt x="159" y="205"/>
                  <a:pt x="173" y="183"/>
                  <a:pt x="190" y="164"/>
                </a:cubicBezTo>
                <a:cubicBezTo>
                  <a:pt x="194" y="159"/>
                  <a:pt x="193" y="151"/>
                  <a:pt x="188" y="146"/>
                </a:cubicBezTo>
                <a:cubicBezTo>
                  <a:pt x="183" y="141"/>
                  <a:pt x="174" y="140"/>
                  <a:pt x="169" y="146"/>
                </a:cubicBezTo>
                <a:cubicBezTo>
                  <a:pt x="150" y="167"/>
                  <a:pt x="135" y="192"/>
                  <a:pt x="125" y="218"/>
                </a:cubicBezTo>
                <a:cubicBezTo>
                  <a:pt x="115" y="245"/>
                  <a:pt x="109" y="274"/>
                  <a:pt x="109" y="302"/>
                </a:cubicBezTo>
                <a:cubicBezTo>
                  <a:pt x="109" y="331"/>
                  <a:pt x="115" y="360"/>
                  <a:pt x="125" y="386"/>
                </a:cubicBezTo>
                <a:cubicBezTo>
                  <a:pt x="135" y="413"/>
                  <a:pt x="150" y="438"/>
                  <a:pt x="169" y="459"/>
                </a:cubicBezTo>
                <a:cubicBezTo>
                  <a:pt x="174" y="465"/>
                  <a:pt x="183" y="464"/>
                  <a:pt x="188" y="459"/>
                </a:cubicBezTo>
                <a:cubicBezTo>
                  <a:pt x="193" y="453"/>
                  <a:pt x="194" y="446"/>
                  <a:pt x="190" y="441"/>
                </a:cubicBezTo>
                <a:close/>
                <a:moveTo>
                  <a:pt x="558" y="458"/>
                </a:moveTo>
                <a:cubicBezTo>
                  <a:pt x="577" y="436"/>
                  <a:pt x="592" y="411"/>
                  <a:pt x="602" y="385"/>
                </a:cubicBezTo>
                <a:cubicBezTo>
                  <a:pt x="613" y="358"/>
                  <a:pt x="618" y="329"/>
                  <a:pt x="618" y="301"/>
                </a:cubicBezTo>
                <a:cubicBezTo>
                  <a:pt x="618" y="272"/>
                  <a:pt x="613" y="243"/>
                  <a:pt x="602" y="217"/>
                </a:cubicBezTo>
                <a:cubicBezTo>
                  <a:pt x="592" y="190"/>
                  <a:pt x="577" y="165"/>
                  <a:pt x="558" y="144"/>
                </a:cubicBezTo>
                <a:cubicBezTo>
                  <a:pt x="553" y="139"/>
                  <a:pt x="545" y="139"/>
                  <a:pt x="540" y="144"/>
                </a:cubicBezTo>
                <a:cubicBezTo>
                  <a:pt x="534" y="150"/>
                  <a:pt x="534" y="157"/>
                  <a:pt x="538" y="162"/>
                </a:cubicBezTo>
                <a:cubicBezTo>
                  <a:pt x="555" y="181"/>
                  <a:pt x="568" y="203"/>
                  <a:pt x="577" y="226"/>
                </a:cubicBezTo>
                <a:cubicBezTo>
                  <a:pt x="586" y="250"/>
                  <a:pt x="591" y="275"/>
                  <a:pt x="591" y="301"/>
                </a:cubicBezTo>
                <a:cubicBezTo>
                  <a:pt x="591" y="326"/>
                  <a:pt x="586" y="351"/>
                  <a:pt x="577" y="375"/>
                </a:cubicBezTo>
                <a:cubicBezTo>
                  <a:pt x="568" y="399"/>
                  <a:pt x="555" y="421"/>
                  <a:pt x="538" y="439"/>
                </a:cubicBezTo>
                <a:cubicBezTo>
                  <a:pt x="534" y="444"/>
                  <a:pt x="534" y="452"/>
                  <a:pt x="540" y="457"/>
                </a:cubicBezTo>
                <a:cubicBezTo>
                  <a:pt x="545" y="462"/>
                  <a:pt x="553" y="463"/>
                  <a:pt x="558" y="458"/>
                </a:cubicBezTo>
                <a:close/>
                <a:moveTo>
                  <a:pt x="492" y="399"/>
                </a:moveTo>
                <a:cubicBezTo>
                  <a:pt x="516" y="372"/>
                  <a:pt x="530" y="336"/>
                  <a:pt x="530" y="301"/>
                </a:cubicBezTo>
                <a:cubicBezTo>
                  <a:pt x="530" y="265"/>
                  <a:pt x="516" y="229"/>
                  <a:pt x="492" y="203"/>
                </a:cubicBezTo>
                <a:cubicBezTo>
                  <a:pt x="489" y="199"/>
                  <a:pt x="483" y="201"/>
                  <a:pt x="477" y="207"/>
                </a:cubicBezTo>
                <a:cubicBezTo>
                  <a:pt x="472" y="212"/>
                  <a:pt x="470" y="218"/>
                  <a:pt x="472" y="221"/>
                </a:cubicBezTo>
                <a:cubicBezTo>
                  <a:pt x="492" y="242"/>
                  <a:pt x="503" y="271"/>
                  <a:pt x="503" y="301"/>
                </a:cubicBezTo>
                <a:cubicBezTo>
                  <a:pt x="503" y="330"/>
                  <a:pt x="492" y="359"/>
                  <a:pt x="472" y="381"/>
                </a:cubicBezTo>
                <a:cubicBezTo>
                  <a:pt x="470" y="383"/>
                  <a:pt x="472" y="389"/>
                  <a:pt x="477" y="395"/>
                </a:cubicBezTo>
                <a:cubicBezTo>
                  <a:pt x="483" y="400"/>
                  <a:pt x="489" y="402"/>
                  <a:pt x="492" y="399"/>
                </a:cubicBezTo>
                <a:close/>
                <a:moveTo>
                  <a:pt x="255" y="382"/>
                </a:moveTo>
                <a:cubicBezTo>
                  <a:pt x="236" y="361"/>
                  <a:pt x="225" y="332"/>
                  <a:pt x="225" y="302"/>
                </a:cubicBezTo>
                <a:cubicBezTo>
                  <a:pt x="225" y="273"/>
                  <a:pt x="236" y="244"/>
                  <a:pt x="255" y="223"/>
                </a:cubicBezTo>
                <a:cubicBezTo>
                  <a:pt x="258" y="220"/>
                  <a:pt x="255" y="214"/>
                  <a:pt x="250" y="208"/>
                </a:cubicBezTo>
                <a:cubicBezTo>
                  <a:pt x="245" y="203"/>
                  <a:pt x="238" y="201"/>
                  <a:pt x="235" y="204"/>
                </a:cubicBezTo>
                <a:cubicBezTo>
                  <a:pt x="211" y="231"/>
                  <a:pt x="197" y="267"/>
                  <a:pt x="197" y="302"/>
                </a:cubicBezTo>
                <a:cubicBezTo>
                  <a:pt x="197" y="338"/>
                  <a:pt x="211" y="374"/>
                  <a:pt x="235" y="400"/>
                </a:cubicBezTo>
                <a:cubicBezTo>
                  <a:pt x="238" y="404"/>
                  <a:pt x="245" y="402"/>
                  <a:pt x="250" y="397"/>
                </a:cubicBezTo>
                <a:cubicBezTo>
                  <a:pt x="255" y="391"/>
                  <a:pt x="258" y="385"/>
                  <a:pt x="255" y="382"/>
                </a:cubicBezTo>
                <a:close/>
                <a:moveTo>
                  <a:pt x="477" y="705"/>
                </a:moveTo>
                <a:cubicBezTo>
                  <a:pt x="411" y="360"/>
                  <a:pt x="411" y="360"/>
                  <a:pt x="411" y="360"/>
                </a:cubicBezTo>
                <a:cubicBezTo>
                  <a:pt x="427" y="346"/>
                  <a:pt x="438" y="326"/>
                  <a:pt x="438" y="302"/>
                </a:cubicBezTo>
                <a:cubicBezTo>
                  <a:pt x="438" y="261"/>
                  <a:pt x="404" y="227"/>
                  <a:pt x="362" y="227"/>
                </a:cubicBezTo>
                <a:cubicBezTo>
                  <a:pt x="320" y="227"/>
                  <a:pt x="287" y="261"/>
                  <a:pt x="287" y="302"/>
                </a:cubicBezTo>
                <a:cubicBezTo>
                  <a:pt x="287" y="326"/>
                  <a:pt x="297" y="346"/>
                  <a:pt x="313" y="360"/>
                </a:cubicBezTo>
                <a:cubicBezTo>
                  <a:pt x="248" y="705"/>
                  <a:pt x="248" y="705"/>
                  <a:pt x="248" y="705"/>
                </a:cubicBezTo>
                <a:cubicBezTo>
                  <a:pt x="104" y="658"/>
                  <a:pt x="0" y="522"/>
                  <a:pt x="0" y="362"/>
                </a:cubicBezTo>
                <a:cubicBezTo>
                  <a:pt x="0" y="162"/>
                  <a:pt x="162" y="0"/>
                  <a:pt x="362" y="0"/>
                </a:cubicBezTo>
                <a:cubicBezTo>
                  <a:pt x="562" y="0"/>
                  <a:pt x="724" y="162"/>
                  <a:pt x="724" y="362"/>
                </a:cubicBezTo>
                <a:cubicBezTo>
                  <a:pt x="724" y="522"/>
                  <a:pt x="620" y="658"/>
                  <a:pt x="477" y="705"/>
                </a:cubicBezTo>
                <a:close/>
                <a:moveTo>
                  <a:pt x="526" y="429"/>
                </a:moveTo>
                <a:cubicBezTo>
                  <a:pt x="542" y="411"/>
                  <a:pt x="554" y="391"/>
                  <a:pt x="562" y="369"/>
                </a:cubicBezTo>
                <a:cubicBezTo>
                  <a:pt x="571" y="347"/>
                  <a:pt x="575" y="324"/>
                  <a:pt x="575" y="301"/>
                </a:cubicBezTo>
                <a:cubicBezTo>
                  <a:pt x="575" y="277"/>
                  <a:pt x="571" y="254"/>
                  <a:pt x="562" y="232"/>
                </a:cubicBezTo>
                <a:cubicBezTo>
                  <a:pt x="554" y="210"/>
                  <a:pt x="542" y="190"/>
                  <a:pt x="526" y="173"/>
                </a:cubicBezTo>
                <a:cubicBezTo>
                  <a:pt x="522" y="168"/>
                  <a:pt x="514" y="169"/>
                  <a:pt x="509" y="175"/>
                </a:cubicBezTo>
                <a:cubicBezTo>
                  <a:pt x="504" y="180"/>
                  <a:pt x="502" y="187"/>
                  <a:pt x="506" y="191"/>
                </a:cubicBezTo>
                <a:cubicBezTo>
                  <a:pt x="533" y="220"/>
                  <a:pt x="548" y="260"/>
                  <a:pt x="548" y="301"/>
                </a:cubicBezTo>
                <a:cubicBezTo>
                  <a:pt x="548" y="341"/>
                  <a:pt x="533" y="381"/>
                  <a:pt x="506" y="411"/>
                </a:cubicBezTo>
                <a:cubicBezTo>
                  <a:pt x="502" y="414"/>
                  <a:pt x="504" y="421"/>
                  <a:pt x="509" y="427"/>
                </a:cubicBezTo>
                <a:cubicBezTo>
                  <a:pt x="514" y="432"/>
                  <a:pt x="522" y="433"/>
                  <a:pt x="526" y="429"/>
                </a:cubicBezTo>
                <a:close/>
                <a:moveTo>
                  <a:pt x="165" y="234"/>
                </a:moveTo>
                <a:cubicBezTo>
                  <a:pt x="157" y="256"/>
                  <a:pt x="152" y="279"/>
                  <a:pt x="152" y="302"/>
                </a:cubicBezTo>
                <a:cubicBezTo>
                  <a:pt x="152" y="326"/>
                  <a:pt x="157" y="349"/>
                  <a:pt x="165" y="371"/>
                </a:cubicBezTo>
                <a:cubicBezTo>
                  <a:pt x="173" y="393"/>
                  <a:pt x="186" y="413"/>
                  <a:pt x="201" y="431"/>
                </a:cubicBezTo>
                <a:cubicBezTo>
                  <a:pt x="205" y="435"/>
                  <a:pt x="213" y="434"/>
                  <a:pt x="218" y="428"/>
                </a:cubicBezTo>
                <a:cubicBezTo>
                  <a:pt x="223" y="423"/>
                  <a:pt x="225" y="416"/>
                  <a:pt x="222" y="412"/>
                </a:cubicBezTo>
                <a:cubicBezTo>
                  <a:pt x="195" y="383"/>
                  <a:pt x="179" y="343"/>
                  <a:pt x="180" y="302"/>
                </a:cubicBezTo>
                <a:cubicBezTo>
                  <a:pt x="179" y="262"/>
                  <a:pt x="195" y="222"/>
                  <a:pt x="222" y="192"/>
                </a:cubicBezTo>
                <a:cubicBezTo>
                  <a:pt x="225" y="189"/>
                  <a:pt x="223" y="182"/>
                  <a:pt x="218" y="176"/>
                </a:cubicBezTo>
                <a:cubicBezTo>
                  <a:pt x="213" y="171"/>
                  <a:pt x="205" y="170"/>
                  <a:pt x="201" y="174"/>
                </a:cubicBezTo>
                <a:cubicBezTo>
                  <a:pt x="186" y="192"/>
                  <a:pt x="173" y="212"/>
                  <a:pt x="165" y="2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 descr="Chatblase mit einfarbiger Füllung">
            <a:extLst>
              <a:ext uri="{FF2B5EF4-FFF2-40B4-BE49-F238E27FC236}">
                <a16:creationId xmlns:a16="http://schemas.microsoft.com/office/drawing/2014/main" id="{714405AE-E7F6-4B69-A93B-EB8B267B6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3078" y="2813229"/>
            <a:ext cx="1238029" cy="123802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115E22B-9609-45A5-BF1A-4BD724D89245}"/>
              </a:ext>
            </a:extLst>
          </p:cNvPr>
          <p:cNvSpPr txBox="1"/>
          <p:nvPr/>
        </p:nvSpPr>
        <p:spPr>
          <a:xfrm>
            <a:off x="8601643" y="2811059"/>
            <a:ext cx="251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" name="Oval 34">
            <a:extLst>
              <a:ext uri="{FF2B5EF4-FFF2-40B4-BE49-F238E27FC236}">
                <a16:creationId xmlns:a16="http://schemas.microsoft.com/office/drawing/2014/main" id="{97310F72-D478-4D92-9778-0C99BAACCAB6}"/>
              </a:ext>
            </a:extLst>
          </p:cNvPr>
          <p:cNvSpPr/>
          <p:nvPr/>
        </p:nvSpPr>
        <p:spPr>
          <a:xfrm>
            <a:off x="4930191" y="2227567"/>
            <a:ext cx="2249926" cy="2251075"/>
          </a:xfrm>
          <a:prstGeom prst="ellipse">
            <a:avLst/>
          </a:prstGeom>
          <a:solidFill>
            <a:srgbClr val="00345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DAFB55D-A9F6-4DC2-BDF4-B309192913E2}"/>
              </a:ext>
            </a:extLst>
          </p:cNvPr>
          <p:cNvSpPr txBox="1">
            <a:spLocks/>
          </p:cNvSpPr>
          <p:nvPr/>
        </p:nvSpPr>
        <p:spPr>
          <a:xfrm>
            <a:off x="4423662" y="4630878"/>
            <a:ext cx="3191394" cy="931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betrachten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Schnitte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LIVE </a:t>
            </a:r>
          </a:p>
        </p:txBody>
      </p:sp>
      <p:sp>
        <p:nvSpPr>
          <p:cNvPr id="17" name="Oval 34">
            <a:extLst>
              <a:ext uri="{FF2B5EF4-FFF2-40B4-BE49-F238E27FC236}">
                <a16:creationId xmlns:a16="http://schemas.microsoft.com/office/drawing/2014/main" id="{92A727E0-43F7-4457-A8F2-D0E797AAEE3B}"/>
              </a:ext>
            </a:extLst>
          </p:cNvPr>
          <p:cNvSpPr/>
          <p:nvPr/>
        </p:nvSpPr>
        <p:spPr>
          <a:xfrm>
            <a:off x="5290154" y="2576077"/>
            <a:ext cx="1530000" cy="15300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Grafik 15" descr="Lupe mit einfarbiger Füllung">
            <a:extLst>
              <a:ext uri="{FF2B5EF4-FFF2-40B4-BE49-F238E27FC236}">
                <a16:creationId xmlns:a16="http://schemas.microsoft.com/office/drawing/2014/main" id="{95034D99-4B97-4915-B754-DEED7BFDE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7954" y="2811059"/>
            <a:ext cx="914400" cy="9144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ADBAA45-55EC-4A16-A2D1-A763433E69B0}"/>
              </a:ext>
            </a:extLst>
          </p:cNvPr>
          <p:cNvSpPr txBox="1"/>
          <p:nvPr/>
        </p:nvSpPr>
        <p:spPr>
          <a:xfrm flipH="1">
            <a:off x="5623806" y="3432245"/>
            <a:ext cx="107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00345F"/>
                </a:solidFill>
              </a:rPr>
              <a:t>LIVE</a:t>
            </a:r>
          </a:p>
        </p:txBody>
      </p:sp>
    </p:spTree>
    <p:extLst>
      <p:ext uri="{BB962C8B-B14F-4D97-AF65-F5344CB8AC3E}">
        <p14:creationId xmlns:p14="http://schemas.microsoft.com/office/powerpoint/2010/main" val="2206457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84280-2ED7-EBAD-A7BC-A0921562A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F7DD3C8-EA35-9A03-3EE8-293F85C739AE}"/>
              </a:ext>
            </a:extLst>
          </p:cNvPr>
          <p:cNvSpPr txBox="1">
            <a:spLocks/>
          </p:cNvSpPr>
          <p:nvPr/>
        </p:nvSpPr>
        <p:spPr>
          <a:xfrm>
            <a:off x="1054825" y="2268894"/>
            <a:ext cx="10082350" cy="2320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3C165B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r>
              <a:rPr lang="de-DE" u="sng"/>
              <a:t>Fall 5</a:t>
            </a:r>
            <a:br>
              <a:rPr lang="de-DE"/>
            </a:br>
            <a:br>
              <a:rPr lang="de-DE"/>
            </a:br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4263812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39525-AB0F-077C-7FAC-408DD4B04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82EB4-2E31-7E61-02E7-E5C2B25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283335"/>
            <a:ext cx="11364686" cy="1325563"/>
          </a:xfrm>
        </p:spPr>
        <p:txBody>
          <a:bodyPr>
            <a:normAutofit/>
          </a:bodyPr>
          <a:lstStyle/>
          <a:p>
            <a:r>
              <a:rPr lang="de-DE"/>
              <a:t>HPV-negative Adenokarzinome</a:t>
            </a:r>
            <a:br>
              <a:rPr lang="de-DE"/>
            </a:br>
            <a:r>
              <a:rPr lang="de-DE"/>
              <a:t>der Cervix uteri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729F14-A413-E87B-2E1A-1727FACE8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2743" y="2112134"/>
            <a:ext cx="10515600" cy="4038109"/>
          </a:xfrm>
        </p:spPr>
        <p:txBody>
          <a:bodyPr>
            <a:normAutofit/>
          </a:bodyPr>
          <a:lstStyle/>
          <a:p>
            <a:r>
              <a:rPr lang="de-DE" sz="2500"/>
              <a:t>Typen: </a:t>
            </a:r>
          </a:p>
          <a:p>
            <a:pPr lvl="1"/>
            <a:r>
              <a:rPr lang="de-DE" sz="2100"/>
              <a:t>gastrisch</a:t>
            </a:r>
          </a:p>
          <a:p>
            <a:pPr lvl="1"/>
            <a:r>
              <a:rPr lang="de-DE" sz="2100" err="1"/>
              <a:t>klarzellig</a:t>
            </a:r>
            <a:endParaRPr lang="de-DE" sz="2100"/>
          </a:p>
          <a:p>
            <a:pPr lvl="1"/>
            <a:r>
              <a:rPr lang="de-DE" sz="2100" err="1"/>
              <a:t>mesonephrisch</a:t>
            </a:r>
            <a:endParaRPr lang="de-DE" sz="2100"/>
          </a:p>
          <a:p>
            <a:pPr lvl="1"/>
            <a:r>
              <a:rPr lang="de-DE" sz="2100"/>
              <a:t>andere (endometrioid, </a:t>
            </a:r>
            <a:r>
              <a:rPr lang="de-DE" sz="2100" strike="sngStrike"/>
              <a:t>serös, NOS</a:t>
            </a:r>
            <a:r>
              <a:rPr lang="de-DE" sz="2100"/>
              <a:t>)</a:t>
            </a:r>
          </a:p>
          <a:p>
            <a:pPr lvl="1"/>
            <a:endParaRPr lang="de-DE" sz="2100"/>
          </a:p>
          <a:p>
            <a:endParaRPr lang="de-DE" sz="1700"/>
          </a:p>
        </p:txBody>
      </p:sp>
    </p:spTree>
    <p:extLst>
      <p:ext uri="{BB962C8B-B14F-4D97-AF65-F5344CB8AC3E}">
        <p14:creationId xmlns:p14="http://schemas.microsoft.com/office/powerpoint/2010/main" val="1838788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6605D-B2BD-8BCE-1E80-ECC6CBCA2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6502F62-2977-3193-2165-4FA7E6ABF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69055"/>
            <a:ext cx="7772400" cy="551988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4C1AEAE-15A7-5073-955C-2E9D8A9DDE7F}"/>
              </a:ext>
            </a:extLst>
          </p:cNvPr>
          <p:cNvSpPr txBox="1"/>
          <p:nvPr/>
        </p:nvSpPr>
        <p:spPr>
          <a:xfrm>
            <a:off x="4305300" y="6317733"/>
            <a:ext cx="567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/>
              <a:t>Bildquelle: S3-Leitlinie Zervixkarzinom, Stand: 2022</a:t>
            </a:r>
          </a:p>
          <a:p>
            <a:endParaRPr lang="de-DE" sz="1000" i="1"/>
          </a:p>
        </p:txBody>
      </p:sp>
    </p:spTree>
    <p:extLst>
      <p:ext uri="{BB962C8B-B14F-4D97-AF65-F5344CB8AC3E}">
        <p14:creationId xmlns:p14="http://schemas.microsoft.com/office/powerpoint/2010/main" val="2929448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77E7F-9EC1-F2CF-E8F8-B3542B562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17132-2E4E-0C39-152E-3B45AE1B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Quellen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F1E9D7-F355-FDFF-2523-C6E73F2AF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422" y="1964266"/>
            <a:ext cx="9818511" cy="4077759"/>
          </a:xfrm>
        </p:spPr>
        <p:txBody>
          <a:bodyPr>
            <a:normAutofit fontScale="62500" lnSpcReduction="20000"/>
          </a:bodyPr>
          <a:lstStyle/>
          <a:p>
            <a:r>
              <a:rPr lang="de-DE"/>
              <a:t>WHO Classification of </a:t>
            </a:r>
            <a:r>
              <a:rPr lang="de-DE" err="1"/>
              <a:t>Tumours</a:t>
            </a:r>
            <a:r>
              <a:rPr lang="de-DE"/>
              <a:t> Editorial Board. </a:t>
            </a:r>
            <a:r>
              <a:rPr lang="de-DE" err="1"/>
              <a:t>Female</a:t>
            </a:r>
            <a:r>
              <a:rPr lang="de-DE"/>
              <a:t> genital </a:t>
            </a:r>
            <a:r>
              <a:rPr lang="de-DE" err="1"/>
              <a:t>tumours</a:t>
            </a:r>
            <a:r>
              <a:rPr lang="de-DE"/>
              <a:t> [Internet]. Lyon (France): International Agency </a:t>
            </a:r>
            <a:r>
              <a:rPr lang="de-DE" err="1"/>
              <a:t>for</a:t>
            </a:r>
            <a:r>
              <a:rPr lang="de-DE"/>
              <a:t> Research on Cancer; 2020. (WHO </a:t>
            </a:r>
            <a:r>
              <a:rPr lang="de-DE" err="1"/>
              <a:t>classification</a:t>
            </a:r>
            <a:r>
              <a:rPr lang="de-DE"/>
              <a:t> of </a:t>
            </a:r>
            <a:r>
              <a:rPr lang="de-DE" err="1"/>
              <a:t>tumours</a:t>
            </a:r>
            <a:r>
              <a:rPr lang="de-DE"/>
              <a:t> </a:t>
            </a:r>
            <a:r>
              <a:rPr lang="de-DE" err="1"/>
              <a:t>series</a:t>
            </a:r>
            <a:r>
              <a:rPr lang="de-DE"/>
              <a:t>, 5th </a:t>
            </a:r>
            <a:r>
              <a:rPr lang="de-DE" err="1"/>
              <a:t>ed</a:t>
            </a:r>
            <a:r>
              <a:rPr lang="de-DE"/>
              <a:t>.; vol. 4). </a:t>
            </a:r>
            <a:r>
              <a:rPr lang="de-DE" err="1"/>
              <a:t>Available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: </a:t>
            </a:r>
            <a:r>
              <a:rPr lang="de-DE">
                <a:hlinkClick r:id="rId3"/>
              </a:rPr>
              <a:t>https://tumourclassification.iarc.who.int/chapters/34</a:t>
            </a:r>
            <a:r>
              <a:rPr lang="de-DE"/>
              <a:t>.</a:t>
            </a:r>
          </a:p>
          <a:p>
            <a:endParaRPr lang="de-DE"/>
          </a:p>
          <a:p>
            <a:r>
              <a:rPr lang="de-DE"/>
              <a:t>S3-Leitlinie Zervixkarzinom, Stand: 2022</a:t>
            </a:r>
          </a:p>
          <a:p>
            <a:endParaRPr lang="de-DE"/>
          </a:p>
          <a:p>
            <a:r>
              <a:rPr lang="de-DE"/>
              <a:t>TNM Classification of </a:t>
            </a:r>
            <a:r>
              <a:rPr lang="de-DE" err="1"/>
              <a:t>Malignant</a:t>
            </a:r>
            <a:r>
              <a:rPr lang="de-DE"/>
              <a:t> </a:t>
            </a:r>
            <a:r>
              <a:rPr lang="de-DE" err="1"/>
              <a:t>Tumours</a:t>
            </a:r>
            <a:r>
              <a:rPr lang="de-DE"/>
              <a:t>, Wiley, 2016, </a:t>
            </a:r>
            <a:r>
              <a:rPr lang="de-DE" err="1"/>
              <a:t>Brierley</a:t>
            </a:r>
            <a:r>
              <a:rPr lang="de-DE"/>
              <a:t>, J. D. and </a:t>
            </a:r>
            <a:r>
              <a:rPr lang="de-DE" err="1"/>
              <a:t>Gospodarowicz</a:t>
            </a:r>
            <a:r>
              <a:rPr lang="de-DE"/>
              <a:t>, M. K. and Wittekind, C., ISBN 9781119263548</a:t>
            </a:r>
          </a:p>
          <a:p>
            <a:endParaRPr lang="de-DE"/>
          </a:p>
          <a:p>
            <a:endParaRPr lang="de-DE"/>
          </a:p>
          <a:p>
            <a:r>
              <a:rPr lang="de-DE"/>
              <a:t>Krebs in Deutschland </a:t>
            </a:r>
            <a:r>
              <a:rPr lang="de-DE" err="1"/>
              <a:t>für</a:t>
            </a:r>
            <a:r>
              <a:rPr lang="de-DE"/>
              <a:t> 2019/2020. Robert Koch-Institut (2023)</a:t>
            </a:r>
          </a:p>
          <a:p>
            <a:pPr marL="0" indent="0">
              <a:buNone/>
            </a:pPr>
            <a:endParaRPr lang="de-DE" sz="2800"/>
          </a:p>
          <a:p>
            <a:r>
              <a:rPr lang="de-DE"/>
              <a:t>Fälle bereitgestellt aus dem Archiv des Instituts für Pathologie, Universitätsklinikum Hamburg Eppendorf, Prof. Dr. med.  Guido Sauter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286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D48923F-1FC0-AEBC-9157-53FD4D6A2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13" y="1560154"/>
            <a:ext cx="10515600" cy="4351338"/>
          </a:xfrm>
        </p:spPr>
        <p:txBody>
          <a:bodyPr/>
          <a:lstStyle/>
          <a:p>
            <a:r>
              <a:rPr lang="de-DE"/>
              <a:t>Epidemiologie</a:t>
            </a:r>
          </a:p>
          <a:p>
            <a:r>
              <a:rPr lang="de-DE"/>
              <a:t>Einführung und Übersicht</a:t>
            </a:r>
          </a:p>
          <a:p>
            <a:r>
              <a:rPr lang="de-DE"/>
              <a:t>Ätiologische Klassifizierung</a:t>
            </a:r>
          </a:p>
          <a:p>
            <a:pPr>
              <a:lnSpc>
                <a:spcPct val="250000"/>
              </a:lnSpc>
            </a:pPr>
            <a:r>
              <a:rPr lang="de-DE"/>
              <a:t>Fallbesprechungen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321DF22-8A7C-5A41-6C57-E54620A00884}"/>
              </a:ext>
            </a:extLst>
          </p:cNvPr>
          <p:cNvSpPr txBox="1"/>
          <p:nvPr/>
        </p:nvSpPr>
        <p:spPr>
          <a:xfrm>
            <a:off x="720213" y="374127"/>
            <a:ext cx="9958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Agenda Vulva- und Vaginalkarzinome</a:t>
            </a:r>
          </a:p>
        </p:txBody>
      </p:sp>
    </p:spTree>
    <p:extLst>
      <p:ext uri="{BB962C8B-B14F-4D97-AF65-F5344CB8AC3E}">
        <p14:creationId xmlns:p14="http://schemas.microsoft.com/office/powerpoint/2010/main" val="710645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058839-05EE-4D13-6C0A-AF505735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8" y="2292959"/>
            <a:ext cx="11743608" cy="1977114"/>
          </a:xfrm>
        </p:spPr>
        <p:txBody>
          <a:bodyPr>
            <a:normAutofit/>
          </a:bodyPr>
          <a:lstStyle/>
          <a:p>
            <a:r>
              <a:rPr lang="de-DE" sz="5400"/>
              <a:t>Einführung: </a:t>
            </a:r>
            <a:br>
              <a:rPr lang="de-DE" sz="5400"/>
            </a:br>
            <a:r>
              <a:rPr lang="de-DE" sz="5400"/>
              <a:t>Vulva- und Vaginalkarzinome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2372FF-8573-56AD-2606-DBAFB26E6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693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Epidemiologie</a:t>
            </a:r>
          </a:p>
        </p:txBody>
      </p:sp>
      <p:graphicFrame>
        <p:nvGraphicFramePr>
          <p:cNvPr id="5" name="Diagramm 4"/>
          <p:cNvGraphicFramePr>
            <a:graphicFrameLocks/>
          </p:cNvGraphicFramePr>
          <p:nvPr/>
        </p:nvGraphicFramePr>
        <p:xfrm>
          <a:off x="2209799" y="2171700"/>
          <a:ext cx="7439025" cy="3943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5898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Epidemiologie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1533525" y="1964061"/>
          <a:ext cx="8136000" cy="32400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528000">
                  <a:extLst>
                    <a:ext uri="{9D8B030D-6E8A-4147-A177-3AD203B41FA5}">
                      <a16:colId xmlns:a16="http://schemas.microsoft.com/office/drawing/2014/main" val="420871177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718996854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07173281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5A16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Vulva</a:t>
                      </a:r>
                    </a:p>
                  </a:txBody>
                  <a:tcPr>
                    <a:solidFill>
                      <a:srgbClr val="5A16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Vagina</a:t>
                      </a:r>
                    </a:p>
                  </a:txBody>
                  <a:tcPr>
                    <a:solidFill>
                      <a:srgbClr val="5A16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0697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DE" noProof="0"/>
                        <a:t>Neuerkrankungen (2017-2020)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8171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DE" noProof="0"/>
                        <a:t>Inzidenzrate (roh)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7,2 / 100.000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0,9 / 100.000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87824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DE" noProof="0"/>
                        <a:t>Medianes</a:t>
                      </a:r>
                      <a:r>
                        <a:rPr lang="de-DE" baseline="0" noProof="0"/>
                        <a:t> Erkrankungsalter</a:t>
                      </a:r>
                      <a:endParaRPr lang="de-D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8567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DE" noProof="0"/>
                        <a:t>Sterbefälle (2022)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65063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DE" noProof="0"/>
                        <a:t>Mittleres 5-Jahres-Überleben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727814"/>
                  </a:ext>
                </a:extLst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>
            <a:off x="1733550" y="6031984"/>
            <a:ext cx="7553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Buttmann-Schweiger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2024;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Onkologie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 · 30:648–654</a:t>
            </a:r>
          </a:p>
        </p:txBody>
      </p:sp>
    </p:spTree>
    <p:extLst>
      <p:ext uri="{BB962C8B-B14F-4D97-AF65-F5344CB8AC3E}">
        <p14:creationId xmlns:p14="http://schemas.microsoft.com/office/powerpoint/2010/main" val="2424387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Einführung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/>
              <a:t>Vagina</a:t>
            </a:r>
          </a:p>
          <a:p>
            <a:pPr lvl="1"/>
            <a:r>
              <a:rPr lang="de-DE"/>
              <a:t>Ca. 80% Plattenepithel-</a:t>
            </a:r>
            <a:r>
              <a:rPr lang="de-DE" err="1"/>
              <a:t>Ca</a:t>
            </a:r>
            <a:endParaRPr lang="de-DE"/>
          </a:p>
          <a:p>
            <a:pPr lvl="1"/>
            <a:r>
              <a:rPr lang="de-DE"/>
              <a:t>wie Cervix dominiert durch HPV–assoziierte </a:t>
            </a:r>
            <a:r>
              <a:rPr lang="de-DE" err="1"/>
              <a:t>Neoplasien</a:t>
            </a:r>
            <a:endParaRPr lang="de-DE"/>
          </a:p>
          <a:p>
            <a:pPr lvl="1"/>
            <a:r>
              <a:rPr lang="de-DE"/>
              <a:t>Minderheit HPV unabhängig (wenige SCC und </a:t>
            </a:r>
            <a:r>
              <a:rPr lang="de-DE" err="1"/>
              <a:t>Adeno-Ca</a:t>
            </a:r>
            <a:r>
              <a:rPr lang="de-DE"/>
              <a:t>)</a:t>
            </a:r>
          </a:p>
          <a:p>
            <a:pPr lvl="1"/>
            <a:r>
              <a:rPr lang="de-DE"/>
              <a:t>Eher späte Symptome: Blutungen, Fluor</a:t>
            </a:r>
          </a:p>
          <a:p>
            <a:pPr lvl="1"/>
            <a:r>
              <a:rPr lang="de-DE"/>
              <a:t>Frühe Infiltration von Nachbarorganen (Rektum, Harnblase)</a:t>
            </a:r>
          </a:p>
          <a:p>
            <a:r>
              <a:rPr lang="de-DE"/>
              <a:t>Vulva</a:t>
            </a:r>
            <a:endParaRPr lang="de-DE" sz="3200"/>
          </a:p>
          <a:p>
            <a:pPr lvl="1"/>
            <a:r>
              <a:rPr lang="de-DE"/>
              <a:t>ca. 90 % Plattenepithel-</a:t>
            </a:r>
            <a:r>
              <a:rPr lang="de-DE" err="1"/>
              <a:t>Ca</a:t>
            </a:r>
            <a:endParaRPr lang="de-DE"/>
          </a:p>
          <a:p>
            <a:pPr lvl="1"/>
            <a:r>
              <a:rPr lang="de-DE"/>
              <a:t>ca. 2/3 HPV-unabhängig</a:t>
            </a:r>
          </a:p>
          <a:p>
            <a:pPr lvl="1"/>
            <a:r>
              <a:rPr lang="de-DE"/>
              <a:t>Frühe Symptome: Juckreiz, sichtbare Veränderungen</a:t>
            </a:r>
          </a:p>
        </p:txBody>
      </p:sp>
    </p:spTree>
    <p:extLst>
      <p:ext uri="{BB962C8B-B14F-4D97-AF65-F5344CB8AC3E}">
        <p14:creationId xmlns:p14="http://schemas.microsoft.com/office/powerpoint/2010/main" val="2353736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200149" y="382756"/>
            <a:ext cx="570547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Vulva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Epithelial tumours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Benign squamous lesions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Seborrhoeic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keratosis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Condyloma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acuminatum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Squamous cell tumours and precursors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Squamous intraepithelial lesions, HPV-associated, of the vulva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Vulvar intraepithelial neoplasia, HPV-independent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Squamous cell carcinoma, HPV-associated, of the vulva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Squamous cell carcinoma, HPV-independent, of the vulva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Squamous cell carcinoma NOS of the vulva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Basal cell carcinoma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Glandular tumours and cysts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Mammary-type glandular lesions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Papillary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hidradenoma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Chondroid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syringoma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Fibroadenoma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Phyllodes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tumour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Adenocarcinoma of mammary gland type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Bartholin gland lesions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Bartholin gland cyst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Bartholin gland hyperplasia, adenoma, and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adenomyoma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Bartholin gland carcinomas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Other cysts of the vulva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Adenocarcinomas of other types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Paget disease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Carcinomas of sweat gland origin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Adenocarcinoma of intestinal type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Germ cell tumours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Germ cell tumours of the vulva</a:t>
            </a:r>
          </a:p>
        </p:txBody>
      </p:sp>
      <p:sp>
        <p:nvSpPr>
          <p:cNvPr id="5" name="Rechteck 4"/>
          <p:cNvSpPr/>
          <p:nvPr/>
        </p:nvSpPr>
        <p:spPr>
          <a:xfrm>
            <a:off x="5905500" y="382756"/>
            <a:ext cx="6096000" cy="60785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Vagina</a:t>
            </a: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Epithelial tumours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Benign squamous lesions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Condyloma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acuminatum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Squamous papilloma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Atrophy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Tubulosquamous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polyp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Squamous cell tumours and precursors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Squamous intraepithelial lesions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Squamous cell carcinoma, HPV-associated,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Squamous cell carcinoma, HPV-independent,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Squamous cell carcinoma NOS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Benign glandular lesions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Villous adenoma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Mullerian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papilloma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Vaginal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adenosis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Endocervicosis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Cysts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Glandular tumours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Adenocarcinoma, HPV-associated,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Endometrioid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carcinoma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Clear cell carcinoma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Mucinous carcinoma, gastric type,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Mucinous carcinoma, intestinal type,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Mesonephric adenocarcinoma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Carcinosarcoma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Other epithelial tumours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Mixed tumour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Adenocarcinoma of Skene gland origin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Adenosquamous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carcinoma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Adenoid basal carcinoma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Mixed epithelial and mesenchymal tumours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Adenosarcoma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of the vagina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Miscellaneous tumours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Germ cell tumours of the vagina</a:t>
            </a:r>
          </a:p>
        </p:txBody>
      </p:sp>
      <p:sp>
        <p:nvSpPr>
          <p:cNvPr id="8" name="Rechteck 7"/>
          <p:cNvSpPr/>
          <p:nvPr/>
        </p:nvSpPr>
        <p:spPr>
          <a:xfrm>
            <a:off x="2324100" y="6155809"/>
            <a:ext cx="6962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5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9900" y="1562100"/>
            <a:ext cx="908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VSCC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855200" y="1700599"/>
            <a:ext cx="90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VAIN</a:t>
            </a:r>
          </a:p>
        </p:txBody>
      </p:sp>
    </p:spTree>
    <p:extLst>
      <p:ext uri="{BB962C8B-B14F-4D97-AF65-F5344CB8AC3E}">
        <p14:creationId xmlns:p14="http://schemas.microsoft.com/office/powerpoint/2010/main" val="3035144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D3E0A0-A60E-839A-386A-B3561082C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1593" y="4293843"/>
            <a:ext cx="2351512" cy="584200"/>
          </a:xfrm>
        </p:spPr>
        <p:txBody>
          <a:bodyPr>
            <a:normAutofit fontScale="92500" lnSpcReduction="20000"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de-DE"/>
              <a:t>Facharzt für Pathologie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de-DE"/>
              <a:t>Universitätsmedizin Mainz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54950FA-2F63-740A-3CF0-4042737632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442051" y="3773143"/>
            <a:ext cx="4581525" cy="520700"/>
          </a:xfrm>
        </p:spPr>
        <p:txBody>
          <a:bodyPr>
            <a:normAutofit/>
          </a:bodyPr>
          <a:lstStyle/>
          <a:p>
            <a:r>
              <a:rPr lang="de-DE"/>
              <a:t>Dr. med. Florian Lutz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1AB5026-7DE6-ECB5-70F2-BE39C09229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69228" y="3718243"/>
            <a:ext cx="4581525" cy="520700"/>
          </a:xfrm>
        </p:spPr>
        <p:txBody>
          <a:bodyPr>
            <a:normAutofit/>
          </a:bodyPr>
          <a:lstStyle/>
          <a:p>
            <a:r>
              <a:rPr lang="de-DE"/>
              <a:t>PD Dr. med. Daniel-Christoph Wagner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5DDEF81D-EA3F-5DDC-2C08-4784B203CF4D}"/>
              </a:ext>
            </a:extLst>
          </p:cNvPr>
          <p:cNvSpPr txBox="1">
            <a:spLocks/>
          </p:cNvSpPr>
          <p:nvPr/>
        </p:nvSpPr>
        <p:spPr>
          <a:xfrm>
            <a:off x="1848712" y="4280351"/>
            <a:ext cx="2351512" cy="584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0" kern="1200" baseline="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de-DE"/>
              <a:t>Facharzt für Pathologie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de-DE"/>
              <a:t>UKE Hamburg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D0A0C37-1B7B-661B-689E-58F5720B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45" y="1620942"/>
            <a:ext cx="3038431" cy="20424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FD63E8E-66D7-2BCB-D1DD-C289BB406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237" y="1620942"/>
            <a:ext cx="3056360" cy="204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56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Klassifikation VSCC</a:t>
            </a:r>
          </a:p>
        </p:txBody>
      </p:sp>
      <p:sp>
        <p:nvSpPr>
          <p:cNvPr id="4" name="Rechteck 3"/>
          <p:cNvSpPr/>
          <p:nvPr/>
        </p:nvSpPr>
        <p:spPr>
          <a:xfrm>
            <a:off x="1733550" y="6155809"/>
            <a:ext cx="7553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Mod.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nach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Höhn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2024;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Onkologie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 · 30:655–664</a:t>
            </a:r>
          </a:p>
        </p:txBody>
      </p:sp>
      <p:sp>
        <p:nvSpPr>
          <p:cNvPr id="5" name="Rechteck 4"/>
          <p:cNvSpPr/>
          <p:nvPr/>
        </p:nvSpPr>
        <p:spPr>
          <a:xfrm>
            <a:off x="1871662" y="1679074"/>
            <a:ext cx="7458074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Immunhistochemie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(p16, p53)</a:t>
            </a:r>
          </a:p>
        </p:txBody>
      </p:sp>
      <p:sp>
        <p:nvSpPr>
          <p:cNvPr id="6" name="Rechteck 5"/>
          <p:cNvSpPr/>
          <p:nvPr/>
        </p:nvSpPr>
        <p:spPr>
          <a:xfrm>
            <a:off x="542925" y="2478542"/>
            <a:ext cx="2990849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NOS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105275" y="2478544"/>
            <a:ext cx="2990849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HPV-assoziiert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667625" y="2478543"/>
            <a:ext cx="2990849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HPV-unabhängig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095748" y="3153165"/>
            <a:ext cx="3343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p16-Überexpression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p53 WT-Färbung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Starke Proliferation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meist jüngere Frauen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Assoziation mit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uVIN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Eher nicht-verhornend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 geringere Desmoplasie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 starke Entzündung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667625" y="3153165"/>
            <a:ext cx="3067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Keine p16-Überexpression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Aberrante p53 Färbung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Geringe Proliferation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meist ältere Frauen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Assoziation mit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dVIN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Eher verhornend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 stärkere Desmoplasie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Oft geringe Entzündung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23871" y="3149927"/>
            <a:ext cx="3343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Keine p16-Überexpression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p53 WT-Färbung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HRAS-, PIK3CA-, NOTCH1-Mut</a:t>
            </a:r>
          </a:p>
        </p:txBody>
      </p:sp>
    </p:spTree>
    <p:extLst>
      <p:ext uri="{BB962C8B-B14F-4D97-AF65-F5344CB8AC3E}">
        <p14:creationId xmlns:p14="http://schemas.microsoft.com/office/powerpoint/2010/main" val="1358709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Klassifikation VSCC</a:t>
            </a:r>
          </a:p>
        </p:txBody>
      </p:sp>
      <p:sp>
        <p:nvSpPr>
          <p:cNvPr id="4" name="Rechteck 3"/>
          <p:cNvSpPr/>
          <p:nvPr/>
        </p:nvSpPr>
        <p:spPr>
          <a:xfrm>
            <a:off x="1733550" y="6155809"/>
            <a:ext cx="7553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Mod.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nach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Höhn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2024;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Onkologie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 · 30:655–664</a:t>
            </a:r>
          </a:p>
        </p:txBody>
      </p:sp>
      <p:sp>
        <p:nvSpPr>
          <p:cNvPr id="6" name="Rechteck 5"/>
          <p:cNvSpPr/>
          <p:nvPr/>
        </p:nvSpPr>
        <p:spPr>
          <a:xfrm>
            <a:off x="542925" y="2478542"/>
            <a:ext cx="2990849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NOS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105275" y="2478542"/>
            <a:ext cx="2990849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HPV-assoziiert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667625" y="2478543"/>
            <a:ext cx="2990849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HPV-unabhängig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029076" y="3153165"/>
            <a:ext cx="3409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– 30%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Alter: jünger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Prognose: günstiger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Radiochemosensitivität: besser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Op. Radikalität: ↓?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Follow-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Intervalle: größer?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667624" y="3153165"/>
            <a:ext cx="3819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50 - 60%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Alter: älter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Prognose: ungünstiger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Radiochemosensitivität: schlechter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Op. Radikalität: ↑?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Follow-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Intervalle: engmaschig?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23871" y="3149927"/>
            <a:ext cx="3438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– 15%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Alter: intermediär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Prognose: intermediär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Radiochemosensitivität: 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Op. Radikalität: 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Follow-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Intervalle: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712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Klassifikation VSCC</a:t>
            </a:r>
          </a:p>
        </p:txBody>
      </p:sp>
      <p:sp>
        <p:nvSpPr>
          <p:cNvPr id="4" name="Rechteck 3"/>
          <p:cNvSpPr/>
          <p:nvPr/>
        </p:nvSpPr>
        <p:spPr>
          <a:xfrm>
            <a:off x="1733550" y="6155809"/>
            <a:ext cx="7553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Mod.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nach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Höhn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2024;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Onkologie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 · 30:655–664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39341" y="2223311"/>
            <a:ext cx="3409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ACD1D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Alter 30 -50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ACD1D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Multifokal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ACD1D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Multizentrisch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39341" y="3878256"/>
            <a:ext cx="3409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DD03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Alter 60 -80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DD03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Unifokal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DD03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DD03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Unizentrisch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645638" y="4152480"/>
            <a:ext cx="1862862" cy="338554"/>
          </a:xfrm>
          <a:prstGeom prst="rect">
            <a:avLst/>
          </a:prstGeom>
          <a:noFill/>
          <a:ln>
            <a:solidFill>
              <a:srgbClr val="DD03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DD03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p53-Inaktivierung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645638" y="2500310"/>
            <a:ext cx="1862862" cy="338554"/>
          </a:xfrm>
          <a:prstGeom prst="rect">
            <a:avLst/>
          </a:prstGeom>
          <a:noFill/>
          <a:ln>
            <a:solidFill>
              <a:srgbClr val="ACD1D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ACD1D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HPV high-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ACD1D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risk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ACD1D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8541489" y="2255565"/>
            <a:ext cx="3409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ACD1D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Plattenepithelkarzinom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ACD1D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Seltener LK-Metastasen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ACD1D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Niedrigeres 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ACD1D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Bessere Prognose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8541489" y="3910497"/>
            <a:ext cx="3409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DD03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Plattenepithelkarzinom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DD03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Häufiger LK-Metastasen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DD03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Höheres 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DD03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Schlechtere Prognose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063714" y="4048997"/>
            <a:ext cx="1836000" cy="584775"/>
          </a:xfrm>
          <a:prstGeom prst="rect">
            <a:avLst/>
          </a:prstGeom>
          <a:noFill/>
          <a:ln>
            <a:solidFill>
              <a:srgbClr val="DD033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DD03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Häufig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DD03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Kurzes Intervall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063714" y="2361810"/>
            <a:ext cx="1836000" cy="584775"/>
          </a:xfrm>
          <a:prstGeom prst="rect">
            <a:avLst/>
          </a:prstGeom>
          <a:noFill/>
          <a:ln>
            <a:solidFill>
              <a:srgbClr val="ACD1D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ACD1D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Selten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ACD1D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Langes Intervall</a:t>
            </a:r>
          </a:p>
        </p:txBody>
      </p:sp>
      <p:sp>
        <p:nvSpPr>
          <p:cNvPr id="3" name="Ellipse 2"/>
          <p:cNvSpPr/>
          <p:nvPr/>
        </p:nvSpPr>
        <p:spPr>
          <a:xfrm>
            <a:off x="4836107" y="3922163"/>
            <a:ext cx="900000" cy="900000"/>
          </a:xfrm>
          <a:prstGeom prst="ellipse">
            <a:avLst/>
          </a:prstGeom>
          <a:solidFill>
            <a:srgbClr val="DD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dVIN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4836107" y="2236452"/>
            <a:ext cx="900000" cy="900000"/>
          </a:xfrm>
          <a:prstGeom prst="ellipse">
            <a:avLst/>
          </a:prstGeom>
          <a:solidFill>
            <a:srgbClr val="ACD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uVIN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583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/>
              <a:t>28 jährige Patientin</a:t>
            </a:r>
          </a:p>
          <a:p>
            <a:r>
              <a:rPr lang="de-DE"/>
              <a:t>PAP IV a-p (extern) </a:t>
            </a:r>
          </a:p>
          <a:p>
            <a:r>
              <a:rPr lang="de-DE"/>
              <a:t>Konisation: CIN I/LSIL</a:t>
            </a:r>
          </a:p>
          <a:p>
            <a:r>
              <a:rPr lang="de-DE"/>
              <a:t>ca. 3 Monate später: PAP </a:t>
            </a:r>
            <a:r>
              <a:rPr lang="de-DE" err="1"/>
              <a:t>IIa</a:t>
            </a:r>
            <a:r>
              <a:rPr lang="de-DE"/>
              <a:t> (intern)</a:t>
            </a:r>
          </a:p>
          <a:p>
            <a:r>
              <a:rPr lang="de-DE"/>
              <a:t>ca. 2 Jahre später: Vorstellung mit „Leberfleck“ im Genitalbereich</a:t>
            </a:r>
          </a:p>
          <a:p>
            <a:pPr marL="0" indent="0">
              <a:buNone/>
            </a:pPr>
            <a:r>
              <a:rPr lang="de-DE"/>
              <a:t>	bräunliche Papel Mons </a:t>
            </a:r>
            <a:r>
              <a:rPr lang="de-DE" err="1"/>
              <a:t>Pubis</a:t>
            </a:r>
            <a:endParaRPr lang="de-DE"/>
          </a:p>
          <a:p>
            <a:pPr marL="0" indent="0">
              <a:buNone/>
            </a:pPr>
            <a:r>
              <a:rPr lang="de-DE"/>
              <a:t>	V. a. seborrhoische Keratose DD Kondylom</a:t>
            </a:r>
          </a:p>
        </p:txBody>
      </p:sp>
    </p:spTree>
    <p:extLst>
      <p:ext uri="{BB962C8B-B14F-4D97-AF65-F5344CB8AC3E}">
        <p14:creationId xmlns:p14="http://schemas.microsoft.com/office/powerpoint/2010/main" val="469559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1 – Condylomata acuminata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/>
              <a:t>HPV-assoziierte gutartige verruköse papilläre Läsion</a:t>
            </a:r>
          </a:p>
          <a:p>
            <a:r>
              <a:rPr lang="de-DE"/>
              <a:t>Genitalwarze, Feigwarze, Kondylom</a:t>
            </a:r>
          </a:p>
          <a:p>
            <a:r>
              <a:rPr lang="de-DE"/>
              <a:t>Junge, sexuell aktive Frauen</a:t>
            </a:r>
          </a:p>
          <a:p>
            <a:r>
              <a:rPr lang="de-DE"/>
              <a:t>HPV low-</a:t>
            </a:r>
            <a:r>
              <a:rPr lang="de-DE" err="1"/>
              <a:t>risk</a:t>
            </a:r>
            <a:r>
              <a:rPr lang="de-DE"/>
              <a:t>: HPV6 und HPV11</a:t>
            </a:r>
          </a:p>
          <a:p>
            <a:r>
              <a:rPr lang="de-DE"/>
              <a:t>Kein blockartige p16-IHC</a:t>
            </a:r>
          </a:p>
          <a:p>
            <a:r>
              <a:rPr lang="de-DE"/>
              <a:t>Vulva, </a:t>
            </a:r>
            <a:r>
              <a:rPr lang="de-DE" err="1"/>
              <a:t>perineal</a:t>
            </a:r>
            <a:r>
              <a:rPr lang="de-DE"/>
              <a:t>, </a:t>
            </a:r>
            <a:r>
              <a:rPr lang="de-DE" err="1"/>
              <a:t>perianal</a:t>
            </a:r>
            <a:endParaRPr lang="de-DE"/>
          </a:p>
          <a:p>
            <a:r>
              <a:rPr lang="de-DE"/>
              <a:t>Cluster &gt; einzeln</a:t>
            </a:r>
          </a:p>
          <a:p>
            <a:r>
              <a:rPr lang="de-DE" err="1"/>
              <a:t>Buschke</a:t>
            </a:r>
            <a:r>
              <a:rPr lang="de-DE"/>
              <a:t>–Löwenstein Tumor</a:t>
            </a:r>
          </a:p>
          <a:p>
            <a:endParaRPr lang="de-DE"/>
          </a:p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5170"/>
          <a:stretch/>
        </p:blipFill>
        <p:spPr>
          <a:xfrm>
            <a:off x="6324600" y="2765100"/>
            <a:ext cx="5029200" cy="306323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828801" y="6092824"/>
            <a:ext cx="7410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Drolet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2019; PMID: 31255301</a:t>
            </a:r>
          </a:p>
        </p:txBody>
      </p:sp>
    </p:spTree>
    <p:extLst>
      <p:ext uri="{BB962C8B-B14F-4D97-AF65-F5344CB8AC3E}">
        <p14:creationId xmlns:p14="http://schemas.microsoft.com/office/powerpoint/2010/main" val="2973954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1 – Condylomata acuminata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/>
              <a:t>Morphologie:</a:t>
            </a:r>
          </a:p>
          <a:p>
            <a:pPr lvl="1"/>
            <a:r>
              <a:rPr lang="de-DE" err="1"/>
              <a:t>Papillomatose</a:t>
            </a:r>
            <a:r>
              <a:rPr lang="de-DE"/>
              <a:t> mit verzweigten </a:t>
            </a:r>
            <a:r>
              <a:rPr lang="de-DE" err="1"/>
              <a:t>fibrovaskulären</a:t>
            </a:r>
            <a:r>
              <a:rPr lang="de-DE"/>
              <a:t> Kernen</a:t>
            </a:r>
          </a:p>
          <a:p>
            <a:pPr lvl="1"/>
            <a:r>
              <a:rPr lang="de-DE" err="1"/>
              <a:t>Akanthose</a:t>
            </a:r>
            <a:r>
              <a:rPr lang="de-DE"/>
              <a:t>, Hyperkeratose, Parakeratose</a:t>
            </a:r>
          </a:p>
          <a:p>
            <a:pPr lvl="1"/>
            <a:r>
              <a:rPr lang="de-DE"/>
              <a:t>Erhaltene Polarität und Ausreifung</a:t>
            </a:r>
          </a:p>
          <a:p>
            <a:pPr lvl="1"/>
            <a:r>
              <a:rPr lang="de-DE" err="1"/>
              <a:t>Koilozyten</a:t>
            </a:r>
            <a:endParaRPr lang="de-DE"/>
          </a:p>
          <a:p>
            <a:r>
              <a:rPr lang="de-DE"/>
              <a:t>DD</a:t>
            </a:r>
          </a:p>
          <a:p>
            <a:pPr lvl="1"/>
            <a:r>
              <a:rPr lang="de-DE"/>
              <a:t>seborrhoische Keratose</a:t>
            </a:r>
          </a:p>
          <a:p>
            <a:pPr lvl="1"/>
            <a:r>
              <a:rPr lang="de-DE"/>
              <a:t>Verruköses Karzinom</a:t>
            </a:r>
          </a:p>
        </p:txBody>
      </p:sp>
      <p:sp>
        <p:nvSpPr>
          <p:cNvPr id="7" name="Rechteck 6"/>
          <p:cNvSpPr/>
          <p:nvPr/>
        </p:nvSpPr>
        <p:spPr>
          <a:xfrm>
            <a:off x="2324100" y="6155809"/>
            <a:ext cx="6962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5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462" y="2729894"/>
            <a:ext cx="3621338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4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315200" cy="4351338"/>
          </a:xfrm>
        </p:spPr>
        <p:txBody>
          <a:bodyPr/>
          <a:lstStyle/>
          <a:p>
            <a:r>
              <a:rPr lang="de-DE"/>
              <a:t>31 jährige Patientin</a:t>
            </a:r>
          </a:p>
          <a:p>
            <a:r>
              <a:rPr lang="de-DE"/>
              <a:t>Bekannter Lichen sclerosus der Vulva (&gt; 5 Jahre)</a:t>
            </a:r>
          </a:p>
          <a:p>
            <a:r>
              <a:rPr lang="de-DE"/>
              <a:t>Atrophie der kleinen </a:t>
            </a:r>
            <a:r>
              <a:rPr lang="de-DE" err="1"/>
              <a:t>Labien</a:t>
            </a:r>
            <a:r>
              <a:rPr lang="de-DE"/>
              <a:t>, Hyperkeratosen, </a:t>
            </a:r>
            <a:r>
              <a:rPr lang="de-DE" err="1"/>
              <a:t>paraklitoridal</a:t>
            </a:r>
            <a:r>
              <a:rPr lang="de-DE"/>
              <a:t> 4 mm </a:t>
            </a:r>
            <a:r>
              <a:rPr lang="de-DE" err="1"/>
              <a:t>Leukoplakie</a:t>
            </a:r>
            <a:r>
              <a:rPr lang="de-DE"/>
              <a:t> -&gt; </a:t>
            </a:r>
            <a:r>
              <a:rPr lang="de-DE" err="1"/>
              <a:t>Vulvamapping</a:t>
            </a:r>
            <a:endParaRPr lang="de-DE"/>
          </a:p>
          <a:p>
            <a:pPr marL="0" indent="0">
              <a:buNone/>
            </a:pPr>
            <a:endParaRPr lang="de-DE"/>
          </a:p>
          <a:p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807" y="2578100"/>
            <a:ext cx="2883993" cy="31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2 – differenzierte VIN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/>
              <a:t>HPV-unabhängiger, nicht-invasiver Vorläufer eines SCC</a:t>
            </a:r>
          </a:p>
          <a:p>
            <a:r>
              <a:rPr lang="de-DE"/>
              <a:t>Häufig länger Vorgeschichte (Juckreiz, Brennen), bekannte chronisch-entzündliche Erkrankung (z. B. Lichen sclerosus)</a:t>
            </a:r>
          </a:p>
          <a:p>
            <a:r>
              <a:rPr lang="de-DE"/>
              <a:t>Eher postmenopausale Frauen, eher </a:t>
            </a:r>
            <a:r>
              <a:rPr lang="de-DE" err="1"/>
              <a:t>unifokal</a:t>
            </a:r>
            <a:endParaRPr lang="de-DE"/>
          </a:p>
          <a:p>
            <a:r>
              <a:rPr lang="de-DE"/>
              <a:t>Hohes Risiko einer malignen Transformation, kurze Progressionszeit</a:t>
            </a:r>
          </a:p>
          <a:p>
            <a:r>
              <a:rPr lang="de-DE"/>
              <a:t>p53 Mutation, aberrantes p53-Färbemuster basal</a:t>
            </a:r>
          </a:p>
          <a:p>
            <a:r>
              <a:rPr lang="de-DE"/>
              <a:t>Teils schwierige Diagnose! DD reaktive Epithelveränderungen</a:t>
            </a:r>
          </a:p>
          <a:p>
            <a:pPr marL="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104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2 – differenzierte VIN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609600" y="2400534"/>
            <a:ext cx="10528300" cy="2867576"/>
            <a:chOff x="609600" y="2400534"/>
            <a:chExt cx="10528300" cy="2867576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2400534"/>
              <a:ext cx="10528300" cy="2867576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714376" y="2419819"/>
              <a:ext cx="685800" cy="266231"/>
            </a:xfrm>
            <a:prstGeom prst="rect">
              <a:avLst/>
            </a:prstGeom>
            <a:solidFill>
              <a:srgbClr val="FEFF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hteck 6"/>
          <p:cNvSpPr/>
          <p:nvPr/>
        </p:nvSpPr>
        <p:spPr>
          <a:xfrm>
            <a:off x="1828801" y="6092824"/>
            <a:ext cx="7410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den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Einden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2013; PMID: 23370772</a:t>
            </a:r>
          </a:p>
        </p:txBody>
      </p:sp>
    </p:spTree>
    <p:extLst>
      <p:ext uri="{BB962C8B-B14F-4D97-AF65-F5344CB8AC3E}">
        <p14:creationId xmlns:p14="http://schemas.microsoft.com/office/powerpoint/2010/main" val="3346476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2 – differenzierte VIN</a:t>
            </a:r>
          </a:p>
        </p:txBody>
      </p:sp>
      <p:sp>
        <p:nvSpPr>
          <p:cNvPr id="7" name="Rechteck 6"/>
          <p:cNvSpPr/>
          <p:nvPr/>
        </p:nvSpPr>
        <p:spPr>
          <a:xfrm>
            <a:off x="1828801" y="6092824"/>
            <a:ext cx="7410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den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Einden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2013; PMID: 23370772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481" y="2119044"/>
            <a:ext cx="5133644" cy="282945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745" y="1466849"/>
            <a:ext cx="4284018" cy="393382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143001" y="1466849"/>
            <a:ext cx="685800" cy="200025"/>
          </a:xfrm>
          <a:prstGeom prst="rect">
            <a:avLst/>
          </a:prstGeom>
          <a:solidFill>
            <a:srgbClr val="FEF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143001" y="3333748"/>
            <a:ext cx="685800" cy="200025"/>
          </a:xfrm>
          <a:prstGeom prst="rect">
            <a:avLst/>
          </a:prstGeom>
          <a:solidFill>
            <a:srgbClr val="FEF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02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76910-76F2-F238-DEB6-4435522C3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146534A-C3B8-19EA-84C5-0307F00AA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13" y="1560154"/>
            <a:ext cx="8891873" cy="4351338"/>
          </a:xfrm>
        </p:spPr>
        <p:txBody>
          <a:bodyPr/>
          <a:lstStyle/>
          <a:p>
            <a:r>
              <a:rPr lang="de-DE"/>
              <a:t>Übersicht</a:t>
            </a:r>
          </a:p>
          <a:p>
            <a:r>
              <a:rPr lang="de-DE"/>
              <a:t>Epidemiologie</a:t>
            </a:r>
          </a:p>
          <a:p>
            <a:r>
              <a:rPr lang="de-DE"/>
              <a:t>Klinik</a:t>
            </a:r>
          </a:p>
          <a:p>
            <a:pPr>
              <a:lnSpc>
                <a:spcPct val="150000"/>
              </a:lnSpc>
            </a:pPr>
            <a:r>
              <a:rPr lang="de-DE" sz="3200" b="1"/>
              <a:t>Fallbesprechung: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de-DE" sz="2800" b="1"/>
              <a:t>Plattenepithelkarzinom und CIN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de-DE" sz="2800" b="1"/>
              <a:t>Adenokarzinom und ACIS</a:t>
            </a:r>
          </a:p>
        </p:txBody>
      </p:sp>
    </p:spTree>
    <p:extLst>
      <p:ext uri="{BB962C8B-B14F-4D97-AF65-F5344CB8AC3E}">
        <p14:creationId xmlns:p14="http://schemas.microsoft.com/office/powerpoint/2010/main" val="10464386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3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77400" cy="4351338"/>
          </a:xfrm>
        </p:spPr>
        <p:txBody>
          <a:bodyPr/>
          <a:lstStyle/>
          <a:p>
            <a:r>
              <a:rPr lang="de-DE"/>
              <a:t>56 jährige Patientin mit juckender Dermatose und Melanose. Externer Pathologiebefund: </a:t>
            </a:r>
            <a:r>
              <a:rPr lang="de-DE" err="1"/>
              <a:t>Melanoma</a:t>
            </a:r>
            <a:r>
              <a:rPr lang="de-DE"/>
              <a:t> in situ</a:t>
            </a:r>
          </a:p>
          <a:p>
            <a:r>
              <a:rPr lang="de-DE"/>
              <a:t> Klinischer Befund: ausgedehnte Melanose der gesamten </a:t>
            </a:r>
            <a:r>
              <a:rPr lang="de-DE" err="1"/>
              <a:t>Labia</a:t>
            </a:r>
            <a:r>
              <a:rPr lang="de-DE"/>
              <a:t> </a:t>
            </a:r>
            <a:r>
              <a:rPr lang="de-DE" err="1"/>
              <a:t>majoris</a:t>
            </a:r>
            <a:r>
              <a:rPr lang="de-DE"/>
              <a:t> rechts 3 x 6 cm - &gt; </a:t>
            </a:r>
            <a:r>
              <a:rPr lang="de-DE" err="1"/>
              <a:t>Labiektomie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70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3 – </a:t>
            </a:r>
            <a:r>
              <a:rPr lang="de-DE" err="1"/>
              <a:t>Extramammärer</a:t>
            </a:r>
            <a:r>
              <a:rPr lang="de-DE"/>
              <a:t> M. Paget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77400" cy="4351338"/>
          </a:xfrm>
        </p:spPr>
        <p:txBody>
          <a:bodyPr/>
          <a:lstStyle/>
          <a:p>
            <a:r>
              <a:rPr lang="de-DE"/>
              <a:t>In situ Adenokarzinom der </a:t>
            </a:r>
            <a:r>
              <a:rPr lang="de-DE" err="1"/>
              <a:t>Vulvahaut</a:t>
            </a:r>
            <a:endParaRPr lang="de-DE"/>
          </a:p>
          <a:p>
            <a:r>
              <a:rPr lang="de-DE"/>
              <a:t>Selten, eher ältere Frauen</a:t>
            </a:r>
          </a:p>
          <a:p>
            <a:r>
              <a:rPr lang="de-DE"/>
              <a:t>Langsames Wachstum</a:t>
            </a:r>
          </a:p>
          <a:p>
            <a:r>
              <a:rPr lang="de-DE"/>
              <a:t>Ähnelt klinisch Dermatosen oder VIN </a:t>
            </a:r>
          </a:p>
          <a:p>
            <a:r>
              <a:rPr lang="de-DE"/>
              <a:t>Primärer EMP geht von </a:t>
            </a:r>
            <a:r>
              <a:rPr lang="de-DE" err="1"/>
              <a:t>pluripotenten</a:t>
            </a:r>
            <a:r>
              <a:rPr lang="de-DE"/>
              <a:t> Stammzellen der Epidermis oder Adnexen aus</a:t>
            </a:r>
          </a:p>
          <a:p>
            <a:r>
              <a:rPr lang="de-DE"/>
              <a:t>Sekundärer EMP (z. B. Rektum-, Blasen- oder Cervix-</a:t>
            </a:r>
            <a:r>
              <a:rPr lang="de-DE" err="1"/>
              <a:t>Ca</a:t>
            </a:r>
            <a:r>
              <a:rPr lang="de-DE"/>
              <a:t>)</a:t>
            </a:r>
          </a:p>
          <a:p>
            <a:r>
              <a:rPr lang="de-DE"/>
              <a:t>Hohe </a:t>
            </a:r>
            <a:r>
              <a:rPr lang="de-DE" err="1"/>
              <a:t>Rezidivrate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0583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3 – </a:t>
            </a:r>
            <a:r>
              <a:rPr lang="de-DE" err="1"/>
              <a:t>Extramammärer</a:t>
            </a:r>
            <a:r>
              <a:rPr lang="de-DE"/>
              <a:t> M. Paget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77400" cy="4351338"/>
          </a:xfrm>
        </p:spPr>
        <p:txBody>
          <a:bodyPr/>
          <a:lstStyle/>
          <a:p>
            <a:r>
              <a:rPr lang="de-DE"/>
              <a:t>Morphologie</a:t>
            </a:r>
          </a:p>
          <a:p>
            <a:pPr lvl="1"/>
            <a:r>
              <a:rPr lang="de-DE"/>
              <a:t>Große, blasse </a:t>
            </a:r>
            <a:r>
              <a:rPr lang="de-DE" err="1"/>
              <a:t>intraepitheliale</a:t>
            </a:r>
            <a:r>
              <a:rPr lang="de-DE"/>
              <a:t> Zellen vorwiegend basal</a:t>
            </a:r>
          </a:p>
          <a:p>
            <a:pPr lvl="1"/>
            <a:r>
              <a:rPr lang="de-DE" err="1"/>
              <a:t>Muzintröpfchen</a:t>
            </a:r>
            <a:r>
              <a:rPr lang="de-DE"/>
              <a:t>, selten Siegelringzellen (PAS)</a:t>
            </a:r>
          </a:p>
          <a:p>
            <a:pPr lvl="1"/>
            <a:r>
              <a:rPr lang="de-DE"/>
              <a:t>Epithel: </a:t>
            </a:r>
            <a:r>
              <a:rPr lang="de-DE" err="1"/>
              <a:t>Akanthose</a:t>
            </a:r>
            <a:r>
              <a:rPr lang="de-DE"/>
              <a:t>, Hyperkeratose, Parakeratose</a:t>
            </a:r>
          </a:p>
          <a:p>
            <a:pPr lvl="1"/>
            <a:r>
              <a:rPr lang="de-DE"/>
              <a:t>Übergang in </a:t>
            </a:r>
            <a:r>
              <a:rPr lang="de-DE" err="1"/>
              <a:t>Adnexstrukturen</a:t>
            </a:r>
            <a:r>
              <a:rPr lang="de-DE"/>
              <a:t> (DD Invasion!)</a:t>
            </a:r>
          </a:p>
          <a:p>
            <a:r>
              <a:rPr lang="de-DE"/>
              <a:t>Immunhistochemie</a:t>
            </a:r>
          </a:p>
          <a:p>
            <a:pPr lvl="1"/>
            <a:r>
              <a:rPr lang="de-DE"/>
              <a:t>CEA+, EMA+, CK+, </a:t>
            </a:r>
            <a:r>
              <a:rPr lang="de-DE" b="1"/>
              <a:t>CK7+,</a:t>
            </a:r>
            <a:r>
              <a:rPr lang="de-DE"/>
              <a:t> GCDFP-15+, GATA3+, p16+/-</a:t>
            </a:r>
          </a:p>
          <a:p>
            <a:pPr lvl="1"/>
            <a:r>
              <a:rPr lang="de-DE"/>
              <a:t>CK20-/(+), CDX2-, p40-, </a:t>
            </a:r>
            <a:r>
              <a:rPr lang="de-DE" err="1"/>
              <a:t>MelanA</a:t>
            </a:r>
            <a:r>
              <a:rPr lang="de-DE"/>
              <a:t>-, HMB45- (DD sekundäre EMP)</a:t>
            </a:r>
          </a:p>
        </p:txBody>
      </p:sp>
    </p:spTree>
    <p:extLst>
      <p:ext uri="{BB962C8B-B14F-4D97-AF65-F5344CB8AC3E}">
        <p14:creationId xmlns:p14="http://schemas.microsoft.com/office/powerpoint/2010/main" val="10284046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4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77400" cy="4351338"/>
          </a:xfrm>
        </p:spPr>
        <p:txBody>
          <a:bodyPr/>
          <a:lstStyle/>
          <a:p>
            <a:r>
              <a:rPr lang="de-DE"/>
              <a:t>72 jährige Patientin</a:t>
            </a:r>
          </a:p>
          <a:p>
            <a:r>
              <a:rPr lang="de-DE"/>
              <a:t>VIN III (hintere Kommissur) vor 10 Jahren</a:t>
            </a:r>
          </a:p>
          <a:p>
            <a:r>
              <a:rPr lang="de-DE"/>
              <a:t>Mamma-</a:t>
            </a:r>
            <a:r>
              <a:rPr lang="de-DE" err="1"/>
              <a:t>Ca</a:t>
            </a:r>
            <a:r>
              <a:rPr lang="de-DE"/>
              <a:t> NST G2 vor 12 Jahren</a:t>
            </a:r>
          </a:p>
          <a:p>
            <a:r>
              <a:rPr lang="de-DE"/>
              <a:t>Jetzt erneut Erosion im Bereich der hinteren Kommissur</a:t>
            </a:r>
          </a:p>
          <a:p>
            <a:r>
              <a:rPr lang="de-DE"/>
              <a:t>Essigprobe: deutlich demarkiert</a:t>
            </a:r>
          </a:p>
          <a:p>
            <a:pPr marL="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733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HPV-abhängige SIL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Eher jüngere Frauen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Ca. 70% HPV16; erhöhtes Risiko: Rauchen und Immunsuppression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Häufig multifokal und multizentrisch (Cervix, Anus, Vagina)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err="1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Multifokalität</a:t>
            </a: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 häufig bei Immunsuppression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Klinik: Juckreiz, häufig asymptomatisch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Wahrscheinlichkeit für Progression in SCC eher niedrig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4 – HPV-assoziierte VIN II</a:t>
            </a:r>
          </a:p>
        </p:txBody>
      </p:sp>
    </p:spTree>
    <p:extLst>
      <p:ext uri="{BB962C8B-B14F-4D97-AF65-F5344CB8AC3E}">
        <p14:creationId xmlns:p14="http://schemas.microsoft.com/office/powerpoint/2010/main" val="2601896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4 – HPV-assoziierte VIN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Blockartige p16-Färbung, p53 WT-Muster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VIN I LSIL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Vor allem Condylomata, selten flach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VIN II/III HSIL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Schichtungsstörung, hohe N/C, </a:t>
            </a:r>
            <a:r>
              <a:rPr kumimoji="0" lang="de-DE" sz="2400" b="0" i="0" u="none" strike="noStrike" kern="1200" cap="none" spc="0" normalizeH="0" baseline="0" noProof="0" err="1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Anisokaryosen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, suprabasale Mitosen mehr als 2/3 des Epithels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Hyper- Para, </a:t>
            </a:r>
            <a:r>
              <a:rPr kumimoji="0" lang="de-DE" sz="2400" b="0" i="0" u="none" strike="noStrike" kern="1200" cap="none" spc="0" normalizeH="0" baseline="0" noProof="0" err="1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Dyskeratosen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3C165B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Ausbreitung in </a:t>
            </a:r>
            <a:r>
              <a:rPr kumimoji="0" lang="de-DE" sz="2400" b="0" i="0" u="none" strike="noStrike" kern="1200" cap="none" spc="0" normalizeH="0" baseline="0" noProof="0" err="1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Adnexstrukturen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 (anders als </a:t>
            </a:r>
            <a:r>
              <a:rPr kumimoji="0" lang="de-DE" sz="2400" b="0" i="0" u="none" strike="noStrike" kern="1200" cap="none" spc="0" normalizeH="0" baseline="0" noProof="0" err="1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dVIN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Wuchsmuster: </a:t>
            </a:r>
            <a:r>
              <a:rPr kumimoji="0" lang="de-DE" sz="2400" b="0" i="0" u="none" strike="noStrike" kern="1200" cap="none" spc="0" normalizeH="0" baseline="0" noProof="0" err="1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basaloid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, warzig, Mischformen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DD VIN I: normales oder reaktiv verändertes Epithel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DD VIN II/III: Invasives Karzinom, Basalzellkarzinom, M. Paget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3C165B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3C165B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3C165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800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4 – HPV-assoziierte VIN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 txBox="1">
            <a:spLocks/>
          </p:cNvSpPr>
          <p:nvPr/>
        </p:nvSpPr>
        <p:spPr>
          <a:xfrm>
            <a:off x="952496" y="4746900"/>
            <a:ext cx="4419592" cy="536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err="1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Basaloide</a:t>
            </a: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 VIN III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 txBox="1">
            <a:spLocks/>
          </p:cNvSpPr>
          <p:nvPr/>
        </p:nvSpPr>
        <p:spPr>
          <a:xfrm>
            <a:off x="5543550" y="4746900"/>
            <a:ext cx="4076700" cy="536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004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C165B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004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warzige/</a:t>
            </a:r>
            <a:r>
              <a:rPr kumimoji="0" lang="de-DE" sz="2800" b="0" i="0" u="none" strike="noStrike" kern="1200" cap="none" spc="0" normalizeH="0" baseline="0" noProof="0" err="1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bowenoide</a:t>
            </a: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3C165B"/>
                </a:solidFill>
                <a:effectLst/>
                <a:uLnTx/>
                <a:uFillTx/>
                <a:latin typeface="Cambria" panose="02040503050406030204" pitchFamily="18" charset="0"/>
              </a:rPr>
              <a:t> VIN III</a:t>
            </a:r>
          </a:p>
        </p:txBody>
      </p:sp>
      <p:sp>
        <p:nvSpPr>
          <p:cNvPr id="10" name="Rechteck 9"/>
          <p:cNvSpPr/>
          <p:nvPr/>
        </p:nvSpPr>
        <p:spPr>
          <a:xfrm>
            <a:off x="2324100" y="6155809"/>
            <a:ext cx="6962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5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05" y="2131529"/>
            <a:ext cx="4419983" cy="288365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388" y="1863242"/>
            <a:ext cx="4419983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477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5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77400" cy="4351338"/>
          </a:xfrm>
        </p:spPr>
        <p:txBody>
          <a:bodyPr/>
          <a:lstStyle/>
          <a:p>
            <a:r>
              <a:rPr lang="de-DE"/>
              <a:t>81 jährige Patientin mit auswärts gesichertem Plattenepithelkarzinom (G1) der Vulva, </a:t>
            </a:r>
            <a:r>
              <a:rPr lang="de-DE" err="1"/>
              <a:t>Labia</a:t>
            </a:r>
            <a:r>
              <a:rPr lang="de-DE"/>
              <a:t> </a:t>
            </a:r>
            <a:r>
              <a:rPr lang="de-DE" err="1"/>
              <a:t>minora</a:t>
            </a:r>
            <a:r>
              <a:rPr lang="de-DE"/>
              <a:t> rechts innen, cT1b, cN0</a:t>
            </a:r>
          </a:p>
          <a:p>
            <a:r>
              <a:rPr lang="de-DE"/>
              <a:t>Prozedere: hintere </a:t>
            </a:r>
            <a:r>
              <a:rPr lang="de-DE" err="1"/>
              <a:t>Vulvektomie</a:t>
            </a:r>
            <a:r>
              <a:rPr lang="de-DE"/>
              <a:t> und SLNE </a:t>
            </a:r>
            <a:r>
              <a:rPr lang="de-DE" err="1"/>
              <a:t>bds</a:t>
            </a:r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41974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5 – HPV-assoziiertes VSCC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77400" cy="4351338"/>
          </a:xfrm>
        </p:spPr>
        <p:txBody>
          <a:bodyPr/>
          <a:lstStyle/>
          <a:p>
            <a:r>
              <a:rPr lang="de-DE"/>
              <a:t>Ca. 20% der Vulva SCC</a:t>
            </a:r>
          </a:p>
          <a:p>
            <a:r>
              <a:rPr lang="de-DE"/>
              <a:t>Vorläuferläsion: </a:t>
            </a:r>
            <a:r>
              <a:rPr lang="de-DE" err="1"/>
              <a:t>uVIN</a:t>
            </a:r>
            <a:r>
              <a:rPr lang="de-DE"/>
              <a:t> (HSIL)</a:t>
            </a:r>
          </a:p>
          <a:p>
            <a:r>
              <a:rPr lang="de-DE"/>
              <a:t>Medianes Erkrankungsalter: 63 Jahre</a:t>
            </a:r>
          </a:p>
          <a:p>
            <a:r>
              <a:rPr lang="de-DE" err="1"/>
              <a:t>Basaloides</a:t>
            </a:r>
            <a:r>
              <a:rPr lang="de-DE"/>
              <a:t> und warziges/</a:t>
            </a:r>
            <a:r>
              <a:rPr lang="de-DE" err="1"/>
              <a:t>kondylomatöses</a:t>
            </a:r>
            <a:r>
              <a:rPr lang="de-DE"/>
              <a:t> Wuchsmuster </a:t>
            </a:r>
          </a:p>
          <a:p>
            <a:r>
              <a:rPr lang="de-DE"/>
              <a:t>Ca. 1/3 verhornend; Mischformen möglich</a:t>
            </a:r>
          </a:p>
          <a:p>
            <a:r>
              <a:rPr lang="de-DE"/>
              <a:t>Morphologische Überlappung zu HPV-unabhängigen SCC</a:t>
            </a:r>
          </a:p>
          <a:p>
            <a:pPr marL="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044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5 – HPV-assoziiertes VSCC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56"/>
          <a:stretch/>
        </p:blipFill>
        <p:spPr>
          <a:xfrm>
            <a:off x="952825" y="2156293"/>
            <a:ext cx="4680000" cy="278085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3225" t="52512" r="7429" b="4234"/>
          <a:stretch/>
        </p:blipFill>
        <p:spPr>
          <a:xfrm>
            <a:off x="5841507" y="2156293"/>
            <a:ext cx="4680000" cy="146403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828801" y="6092824"/>
            <a:ext cx="7410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S2k-Leitlinie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Vulvakarzinom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(derzeit in Überarbeitung)</a:t>
            </a:r>
          </a:p>
        </p:txBody>
      </p:sp>
    </p:spTree>
    <p:extLst>
      <p:ext uri="{BB962C8B-B14F-4D97-AF65-F5344CB8AC3E}">
        <p14:creationId xmlns:p14="http://schemas.microsoft.com/office/powerpoint/2010/main" val="2045208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50B50-7779-C28C-3B38-B3A9D1463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DFFE9-BB1F-CF0E-C483-FD7A58510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Einführung: Zervixkarzinom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7F2EB5-C1AF-F2EA-9D88-AC4DAC16E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765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6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77400" cy="4351338"/>
          </a:xfrm>
        </p:spPr>
        <p:txBody>
          <a:bodyPr/>
          <a:lstStyle/>
          <a:p>
            <a:r>
              <a:rPr lang="de-DE"/>
              <a:t>77 jährige Patientin mit großem, ulzerierten Tumor (ca. 8cm) im Bereich der großen </a:t>
            </a:r>
            <a:r>
              <a:rPr lang="de-DE" err="1"/>
              <a:t>Labie</a:t>
            </a:r>
            <a:r>
              <a:rPr lang="de-DE"/>
              <a:t>. Inguinal links </a:t>
            </a:r>
            <a:r>
              <a:rPr lang="de-DE" err="1"/>
              <a:t>palpatorisch</a:t>
            </a:r>
            <a:r>
              <a:rPr lang="de-DE"/>
              <a:t> suspekte Lymphknoten bis ca. 2 cm</a:t>
            </a:r>
          </a:p>
          <a:p>
            <a:r>
              <a:rPr lang="de-DE"/>
              <a:t>V.  a. </a:t>
            </a:r>
            <a:r>
              <a:rPr lang="de-DE" err="1"/>
              <a:t>Vulvakarzinom</a:t>
            </a:r>
            <a:r>
              <a:rPr lang="de-DE"/>
              <a:t>    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2484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6 – HPV-unabhängiges VSCC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020300" cy="4351338"/>
          </a:xfrm>
        </p:spPr>
        <p:txBody>
          <a:bodyPr>
            <a:normAutofit/>
          </a:bodyPr>
          <a:lstStyle/>
          <a:p>
            <a:r>
              <a:rPr lang="de-DE"/>
              <a:t>Ca. 80% der Vulva SCC</a:t>
            </a:r>
          </a:p>
          <a:p>
            <a:r>
              <a:rPr lang="de-DE"/>
              <a:t>Medianes Erkrankungsalter: 70 Jahre</a:t>
            </a:r>
          </a:p>
          <a:p>
            <a:r>
              <a:rPr lang="de-DE"/>
              <a:t>In jüngeren Frauen: Lichen sclerosus</a:t>
            </a:r>
          </a:p>
          <a:p>
            <a:r>
              <a:rPr lang="de-DE"/>
              <a:t>Morphologie: </a:t>
            </a:r>
          </a:p>
          <a:p>
            <a:pPr lvl="1"/>
            <a:r>
              <a:rPr lang="de-DE"/>
              <a:t>Oft verhornend</a:t>
            </a:r>
          </a:p>
          <a:p>
            <a:pPr lvl="1"/>
            <a:r>
              <a:rPr lang="de-DE"/>
              <a:t>Oft prominente Desmoplasie</a:t>
            </a:r>
          </a:p>
          <a:p>
            <a:pPr lvl="1"/>
            <a:r>
              <a:rPr lang="de-DE"/>
              <a:t>Oft überlappend mit HPF-assoziiertem SCC</a:t>
            </a:r>
          </a:p>
        </p:txBody>
      </p:sp>
    </p:spTree>
    <p:extLst>
      <p:ext uri="{BB962C8B-B14F-4D97-AF65-F5344CB8AC3E}">
        <p14:creationId xmlns:p14="http://schemas.microsoft.com/office/powerpoint/2010/main" val="29158860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61A66-A958-0F6C-CAF5-E9FAD94A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Fall 6 – HPV-unabhängiges VSCC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5878014-74D6-A1B9-F697-8064DCC2D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020300" cy="4351338"/>
          </a:xfrm>
        </p:spPr>
        <p:txBody>
          <a:bodyPr>
            <a:normAutofit/>
          </a:bodyPr>
          <a:lstStyle/>
          <a:p>
            <a:r>
              <a:rPr lang="de-DE"/>
              <a:t>Verruköses Karzinom</a:t>
            </a:r>
          </a:p>
          <a:p>
            <a:pPr lvl="1"/>
            <a:r>
              <a:rPr lang="de-DE"/>
              <a:t>Geringe </a:t>
            </a:r>
            <a:r>
              <a:rPr lang="de-DE" err="1"/>
              <a:t>Atypien</a:t>
            </a:r>
            <a:r>
              <a:rPr lang="de-DE"/>
              <a:t>, gut differenziert, breite, knotige Invasion</a:t>
            </a:r>
          </a:p>
          <a:p>
            <a:pPr lvl="1"/>
            <a:r>
              <a:rPr lang="de-DE"/>
              <a:t>Papillen meist ohne </a:t>
            </a:r>
            <a:r>
              <a:rPr lang="de-DE" err="1"/>
              <a:t>fibrovaskuläre</a:t>
            </a:r>
            <a:r>
              <a:rPr lang="de-DE"/>
              <a:t> Kerne</a:t>
            </a:r>
          </a:p>
          <a:p>
            <a:pPr lvl="1"/>
            <a:r>
              <a:rPr lang="de-DE" err="1"/>
              <a:t>Akanthose</a:t>
            </a:r>
            <a:r>
              <a:rPr lang="de-DE"/>
              <a:t>, Hyperkeratose </a:t>
            </a:r>
          </a:p>
          <a:p>
            <a:pPr lvl="1"/>
            <a:r>
              <a:rPr lang="de-DE"/>
              <a:t>pP53-Wildtyp</a:t>
            </a:r>
          </a:p>
          <a:p>
            <a:pPr lvl="1"/>
            <a:r>
              <a:rPr lang="de-DE"/>
              <a:t>Hohe </a:t>
            </a:r>
            <a:r>
              <a:rPr lang="de-DE" err="1"/>
              <a:t>Rezidivrate</a:t>
            </a:r>
            <a:r>
              <a:rPr lang="de-DE"/>
              <a:t>, selten Lymphknotenmetastasen, 5JÜ 94%</a:t>
            </a:r>
          </a:p>
          <a:p>
            <a:pPr lvl="1"/>
            <a:r>
              <a:rPr lang="de-DE"/>
              <a:t>Schwierige Diagnose bei oberflächlichen Biopsien </a:t>
            </a:r>
          </a:p>
        </p:txBody>
      </p:sp>
    </p:spTree>
    <p:extLst>
      <p:ext uri="{BB962C8B-B14F-4D97-AF65-F5344CB8AC3E}">
        <p14:creationId xmlns:p14="http://schemas.microsoft.com/office/powerpoint/2010/main" val="31241065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9174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770C0-6CBA-054C-65CC-3A50FC2E4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Q1/25 Pankreaskarzinom</a:t>
            </a:r>
          </a:p>
        </p:txBody>
      </p:sp>
    </p:spTree>
    <p:extLst>
      <p:ext uri="{BB962C8B-B14F-4D97-AF65-F5344CB8AC3E}">
        <p14:creationId xmlns:p14="http://schemas.microsoft.com/office/powerpoint/2010/main" val="310515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3F84E-AA3B-18BA-66C5-540FA08F6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0F9674-069B-2F14-F243-3B6E2F4F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DE"/>
              <a:t>Tumore der Cervix uteri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CB66AD0-CC20-BFB2-2D7F-AC26CA87A496}"/>
              </a:ext>
            </a:extLst>
          </p:cNvPr>
          <p:cNvSpPr txBox="1"/>
          <p:nvPr/>
        </p:nvSpPr>
        <p:spPr>
          <a:xfrm>
            <a:off x="1998518" y="5986289"/>
            <a:ext cx="5676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/>
              <a:t>Bildquelle: https://</a:t>
            </a:r>
            <a:r>
              <a:rPr lang="de-DE" sz="1000" i="1" err="1"/>
              <a:t>tumourclassification.iarc.who.int</a:t>
            </a:r>
            <a:r>
              <a:rPr lang="de-DE" sz="1000" i="1"/>
              <a:t>/</a:t>
            </a:r>
            <a:r>
              <a:rPr lang="de-DE" sz="1000" i="1" err="1"/>
              <a:t>chapters</a:t>
            </a:r>
            <a:r>
              <a:rPr lang="de-DE" sz="1000" i="1"/>
              <a:t>/34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41B929B-F51D-5C68-D35F-81738D8E5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184" y="1760764"/>
            <a:ext cx="4174620" cy="333647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56AA7AF-4C1C-A8BD-04E5-A2102648C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60" y="1416077"/>
            <a:ext cx="3997465" cy="41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35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C2F8516-D3FB-384F-F1EC-944E32E8F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221" y="1638064"/>
            <a:ext cx="5859979" cy="412436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C50E19D-6DBC-C79E-DF30-7CF31EE1C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2" y="1642387"/>
            <a:ext cx="5859979" cy="41243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DE"/>
              <a:t>Epidemiologie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0045D69-E7AD-AA49-B71B-4029C91BB6A2}"/>
              </a:ext>
            </a:extLst>
          </p:cNvPr>
          <p:cNvSpPr txBox="1"/>
          <p:nvPr/>
        </p:nvSpPr>
        <p:spPr>
          <a:xfrm>
            <a:off x="1998518" y="5986289"/>
            <a:ext cx="5427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/>
              <a:t>Bildquelle: Krebs in Deutschland </a:t>
            </a:r>
            <a:r>
              <a:rPr lang="de-DE" sz="1000" i="1" err="1"/>
              <a:t>für</a:t>
            </a:r>
            <a:r>
              <a:rPr lang="de-DE" sz="1000" i="1"/>
              <a:t> 2019/2020. Robert Koch-Institut (2023) </a:t>
            </a:r>
          </a:p>
          <a:p>
            <a:endParaRPr lang="de-DE" sz="1000" i="1"/>
          </a:p>
        </p:txBody>
      </p:sp>
      <p:sp>
        <p:nvSpPr>
          <p:cNvPr id="10" name="Rahmen 9">
            <a:extLst>
              <a:ext uri="{FF2B5EF4-FFF2-40B4-BE49-F238E27FC236}">
                <a16:creationId xmlns:a16="http://schemas.microsoft.com/office/drawing/2014/main" id="{A0F649D2-706D-E545-AF18-1406F26D5584}"/>
              </a:ext>
            </a:extLst>
          </p:cNvPr>
          <p:cNvSpPr/>
          <p:nvPr/>
        </p:nvSpPr>
        <p:spPr>
          <a:xfrm>
            <a:off x="1343891" y="2576945"/>
            <a:ext cx="1911927" cy="180110"/>
          </a:xfrm>
          <a:prstGeom prst="fram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7B5439-E7C2-D9E8-8620-D47C7528C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03" y="1581017"/>
            <a:ext cx="5921829" cy="4071638"/>
          </a:xfrm>
          <a:prstGeom prst="rect">
            <a:avLst/>
          </a:prstGeom>
        </p:spPr>
      </p:pic>
      <p:sp>
        <p:nvSpPr>
          <p:cNvPr id="11" name="Rahmen 10">
            <a:extLst>
              <a:ext uri="{FF2B5EF4-FFF2-40B4-BE49-F238E27FC236}">
                <a16:creationId xmlns:a16="http://schemas.microsoft.com/office/drawing/2014/main" id="{8BB52687-F872-DE4A-8B71-15C514F6846A}"/>
              </a:ext>
            </a:extLst>
          </p:cNvPr>
          <p:cNvSpPr/>
          <p:nvPr/>
        </p:nvSpPr>
        <p:spPr>
          <a:xfrm>
            <a:off x="2079171" y="3248890"/>
            <a:ext cx="1176647" cy="180110"/>
          </a:xfrm>
          <a:prstGeom prst="fram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Rahmen 12">
            <a:extLst>
              <a:ext uri="{FF2B5EF4-FFF2-40B4-BE49-F238E27FC236}">
                <a16:creationId xmlns:a16="http://schemas.microsoft.com/office/drawing/2014/main" id="{36000EAA-AE38-4183-30C0-AF05CBEAD47A}"/>
              </a:ext>
            </a:extLst>
          </p:cNvPr>
          <p:cNvSpPr/>
          <p:nvPr/>
        </p:nvSpPr>
        <p:spPr>
          <a:xfrm>
            <a:off x="7923811" y="3700244"/>
            <a:ext cx="1078675" cy="164185"/>
          </a:xfrm>
          <a:prstGeom prst="fram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11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9748-68C0-C41B-A25A-D7A7C7885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1887D8-1C93-0DDE-7867-8B69AF3D6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DE"/>
              <a:t>Klinik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241FFD-F149-1C25-94D0-451222F4C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42" y="1217867"/>
            <a:ext cx="5351081" cy="22111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856B0B9-C8D6-F354-089A-4438B1310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55" y="5142270"/>
            <a:ext cx="4156657" cy="18920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59F4050-1C2B-30AE-DC83-D39432E06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47" y="3440917"/>
            <a:ext cx="4937975" cy="158462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4F21588-ED1D-861A-927D-51C2CF0BA256}"/>
              </a:ext>
            </a:extLst>
          </p:cNvPr>
          <p:cNvSpPr txBox="1"/>
          <p:nvPr/>
        </p:nvSpPr>
        <p:spPr>
          <a:xfrm>
            <a:off x="6485679" y="3389952"/>
            <a:ext cx="3792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Fortgeschrittene Karzinome (in Deutschland selten)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2328D9-98BA-CA8A-463B-0C3817043F7A}"/>
              </a:ext>
            </a:extLst>
          </p:cNvPr>
          <p:cNvSpPr txBox="1"/>
          <p:nvPr/>
        </p:nvSpPr>
        <p:spPr>
          <a:xfrm>
            <a:off x="7488743" y="4563875"/>
            <a:ext cx="454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-&gt; Blutungen, Fluor, Schmerzen,  	Hydronephrose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FC8D71B-5C82-B808-3E67-811519E7332C}"/>
              </a:ext>
            </a:extLst>
          </p:cNvPr>
          <p:cNvSpPr txBox="1"/>
          <p:nvPr/>
        </p:nvSpPr>
        <p:spPr>
          <a:xfrm>
            <a:off x="6563039" y="1437656"/>
            <a:ext cx="285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Frühkarzinome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E4303B4-B312-A6A0-BFA4-5DB2FE0BFD82}"/>
              </a:ext>
            </a:extLst>
          </p:cNvPr>
          <p:cNvSpPr txBox="1"/>
          <p:nvPr/>
        </p:nvSpPr>
        <p:spPr>
          <a:xfrm>
            <a:off x="7095364" y="1910403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/>
              <a:t>-&gt; asymptomatisch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6EE9595-A955-EC7A-A1C7-E82E5E2E9146}"/>
              </a:ext>
            </a:extLst>
          </p:cNvPr>
          <p:cNvSpPr txBox="1"/>
          <p:nvPr/>
        </p:nvSpPr>
        <p:spPr>
          <a:xfrm>
            <a:off x="7395794" y="2365629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/>
              <a:t>-&gt; SCREENING!</a:t>
            </a:r>
          </a:p>
        </p:txBody>
      </p:sp>
    </p:spTree>
    <p:extLst>
      <p:ext uri="{BB962C8B-B14F-4D97-AF65-F5344CB8AC3E}">
        <p14:creationId xmlns:p14="http://schemas.microsoft.com/office/powerpoint/2010/main" val="2288450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eyword xmlns="44a56295-c29e-4898-8136-a54736c65b82" xsi:nil="true"/>
    <MediaLengthInSeconds xmlns="d6d4d8db-bfb0-4e4b-9d01-e37d47c17136" xsi:nil="true"/>
    <SharedWithUsers xmlns="a32295b3-eaa6-4f97-83ff-f2f18aee2e6b">
      <UserInfo>
        <DisplayName/>
        <AccountId xsi:nil="true"/>
        <AccountType/>
      </UserInfo>
    </SharedWithUsers>
    <Descriptions xmlns="44a56295-c29e-4898-8136-a54736c65b82" xsi:nil="true"/>
    <lcf76f155ced4ddcb4097134ff3c332f xmlns="d6d4d8db-bfb0-4e4b-9d01-e37d47c17136">
      <Terms xmlns="http://schemas.microsoft.com/office/infopath/2007/PartnerControls"/>
    </lcf76f155ced4ddcb4097134ff3c332f>
    <TaxCatchAll xmlns="44a56295-c29e-4898-8136-a54736c65b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DC70A780F22A4FBA8C2DB6421E88CE" ma:contentTypeVersion="20" ma:contentTypeDescription="Create a new document." ma:contentTypeScope="" ma:versionID="3562ce060186424fd0006e80e34354b4">
  <xsd:schema xmlns:xsd="http://www.w3.org/2001/XMLSchema" xmlns:xs="http://www.w3.org/2001/XMLSchema" xmlns:p="http://schemas.microsoft.com/office/2006/metadata/properties" xmlns:ns2="44a56295-c29e-4898-8136-a54736c65b82" xmlns:ns3="d6d4d8db-bfb0-4e4b-9d01-e37d47c17136" xmlns:ns4="a32295b3-eaa6-4f97-83ff-f2f18aee2e6b" targetNamespace="http://schemas.microsoft.com/office/2006/metadata/properties" ma:root="true" ma:fieldsID="0abe5c53683cab9e3a2e48bed8f8fb12" ns2:_="" ns3:_="" ns4:_="">
    <xsd:import namespace="44a56295-c29e-4898-8136-a54736c65b82"/>
    <xsd:import namespace="d6d4d8db-bfb0-4e4b-9d01-e37d47c17136"/>
    <xsd:import namespace="a32295b3-eaa6-4f97-83ff-f2f18aee2e6b"/>
    <xsd:element name="properties">
      <xsd:complexType>
        <xsd:sequence>
          <xsd:element name="documentManagement">
            <xsd:complexType>
              <xsd:all>
                <xsd:element ref="ns2:Descriptions" minOccurs="0"/>
                <xsd:element ref="ns2:Keywor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56295-c29e-4898-8136-a54736c65b82" elementFormDefault="qualified">
    <xsd:import namespace="http://schemas.microsoft.com/office/2006/documentManagement/types"/>
    <xsd:import namespace="http://schemas.microsoft.com/office/infopath/2007/PartnerControls"/>
    <xsd:element name="Descriptions" ma:index="8" nillable="true" ma:displayName="Descriptions" ma:description="Describe your document to make it appear at the top of search results" ma:internalName="Descriptions">
      <xsd:simpleType>
        <xsd:restriction base="dms:Note">
          <xsd:maxLength value="255"/>
        </xsd:restriction>
      </xsd:simpleType>
    </xsd:element>
    <xsd:element name="Keyword" ma:index="9" nillable="true" ma:displayName="Keyword" ma:description="Enter list of terms separated by semi-colon(;)" ma:internalName="Keyword">
      <xsd:simpleType>
        <xsd:restriction base="dms:Text">
          <xsd:maxLength value="255"/>
        </xsd:restriction>
      </xsd:simpleType>
    </xsd:element>
    <xsd:element name="TaxCatchAll" ma:index="25" nillable="true" ma:displayName="Taxonomy Catch All Column" ma:hidden="true" ma:list="{9e173e5e-4bd3-4c6e-b78e-bf6f3076b1d8}" ma:internalName="TaxCatchAll" ma:showField="CatchAllData" ma:web="a32295b3-eaa6-4f97-83ff-f2f18aee2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d4d8db-bfb0-4e4b-9d01-e37d47c17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ee89e71-04cd-405e-9ca3-99e020c169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295b3-eaa6-4f97-83ff-f2f18aee2e6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1ee89e71-04cd-405e-9ca3-99e020c1694d" ContentTypeId="0x0101" PreviousValue="false"/>
</file>

<file path=customXml/itemProps1.xml><?xml version="1.0" encoding="utf-8"?>
<ds:datastoreItem xmlns:ds="http://schemas.openxmlformats.org/officeDocument/2006/customXml" ds:itemID="{F412DAFB-F463-4030-A925-FBA6A16AF9FD}">
  <ds:schemaRefs>
    <ds:schemaRef ds:uri="44a56295-c29e-4898-8136-a54736c65b82"/>
    <ds:schemaRef ds:uri="a32295b3-eaa6-4f97-83ff-f2f18aee2e6b"/>
    <ds:schemaRef ds:uri="d6d4d8db-bfb0-4e4b-9d01-e37d47c1713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B8327A-71BC-40B3-B8E9-1BA49EB0A8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03F7A2-DD46-469C-8954-1E15CD2BE922}">
  <ds:schemaRefs>
    <ds:schemaRef ds:uri="44a56295-c29e-4898-8136-a54736c65b82"/>
    <ds:schemaRef ds:uri="a32295b3-eaa6-4f97-83ff-f2f18aee2e6b"/>
    <ds:schemaRef ds:uri="d6d4d8db-bfb0-4e4b-9d01-e37d47c171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586D9B08-293D-4C3E-9A42-AE73BF4DE97E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64</Slides>
  <Notes>29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</vt:lpstr>
      <vt:lpstr>1_Office</vt:lpstr>
      <vt:lpstr>Folge 7 – „Gynäkologische Tumoren II“</vt:lpstr>
      <vt:lpstr>Durchblick –  ein Tutorial für junge Patholog:innen</vt:lpstr>
      <vt:lpstr>Housekeeping</vt:lpstr>
      <vt:lpstr>PowerPoint Presentation</vt:lpstr>
      <vt:lpstr>PowerPoint Presentation</vt:lpstr>
      <vt:lpstr>Einführung: Zervixkarzinom</vt:lpstr>
      <vt:lpstr>Tumore der Cervix uteri</vt:lpstr>
      <vt:lpstr>Epidemiologie</vt:lpstr>
      <vt:lpstr>Klinik</vt:lpstr>
      <vt:lpstr>HPV</vt:lpstr>
      <vt:lpstr>PowerPoint Presentation</vt:lpstr>
      <vt:lpstr>Fall 1   </vt:lpstr>
      <vt:lpstr>LSIL, CIN1 </vt:lpstr>
      <vt:lpstr>Differentialdiagnosen zu LSIL, CIN1</vt:lpstr>
      <vt:lpstr>Immunhistochemie</vt:lpstr>
      <vt:lpstr>PowerPoint Presentation</vt:lpstr>
      <vt:lpstr>Fall 2   </vt:lpstr>
      <vt:lpstr>HSIL, CIN2 bis CIN3</vt:lpstr>
      <vt:lpstr>Differentialdiagnosen zu HSIL</vt:lpstr>
      <vt:lpstr>Fall 3  </vt:lpstr>
      <vt:lpstr>PowerPoint Presentation</vt:lpstr>
      <vt:lpstr>PowerPoint Presentation</vt:lpstr>
      <vt:lpstr>Fall 4  </vt:lpstr>
      <vt:lpstr>Adenocarcinoma in situ (ACIS/AIS)</vt:lpstr>
      <vt:lpstr>Adenocarcinoma in situ (ACIS/AIS)</vt:lpstr>
      <vt:lpstr>Differentialdiagnosen zu ACIS</vt:lpstr>
      <vt:lpstr>Fall 5  </vt:lpstr>
      <vt:lpstr>Histologische Typen (HPV+ Adca)</vt:lpstr>
      <vt:lpstr>PowerPoint Presentation</vt:lpstr>
      <vt:lpstr>PowerPoint Presentation</vt:lpstr>
      <vt:lpstr>HPV-negative Adenokarzinome der Cervix uteri</vt:lpstr>
      <vt:lpstr>PowerPoint Presentation</vt:lpstr>
      <vt:lpstr>Quellen</vt:lpstr>
      <vt:lpstr>PowerPoint Presentation</vt:lpstr>
      <vt:lpstr>Einführung:  Vulva- und Vaginalkarzinome</vt:lpstr>
      <vt:lpstr>Epidemiologie</vt:lpstr>
      <vt:lpstr>Epidemiologie</vt:lpstr>
      <vt:lpstr>Einführung</vt:lpstr>
      <vt:lpstr>PowerPoint Presentation</vt:lpstr>
      <vt:lpstr>Klassifikation VSCC</vt:lpstr>
      <vt:lpstr>Klassifikation VSCC</vt:lpstr>
      <vt:lpstr>Klassifikation VSCC</vt:lpstr>
      <vt:lpstr>Fall 1</vt:lpstr>
      <vt:lpstr>Fall 1 – Condylomata acuminata</vt:lpstr>
      <vt:lpstr>Fall 1 – Condylomata acuminata</vt:lpstr>
      <vt:lpstr>Fall 2</vt:lpstr>
      <vt:lpstr>Fall 2 – differenzierte VIN</vt:lpstr>
      <vt:lpstr>Fall 2 – differenzierte VIN</vt:lpstr>
      <vt:lpstr>Fall 2 – differenzierte VIN</vt:lpstr>
      <vt:lpstr>Fall 3 </vt:lpstr>
      <vt:lpstr>Fall 3 – Extramammärer M. Paget </vt:lpstr>
      <vt:lpstr>Fall 3 – Extramammärer M. Paget </vt:lpstr>
      <vt:lpstr>Fall 4 </vt:lpstr>
      <vt:lpstr>Fall 4 – HPV-assoziierte VIN II</vt:lpstr>
      <vt:lpstr>Fall 4 – HPV-assoziierte VIN</vt:lpstr>
      <vt:lpstr>Fall 4 – HPV-assoziierte VIN</vt:lpstr>
      <vt:lpstr>Fall 5 </vt:lpstr>
      <vt:lpstr>Fall 5 – HPV-assoziiertes VSCC</vt:lpstr>
      <vt:lpstr>Fall 5 – HPV-assoziiertes VSCC</vt:lpstr>
      <vt:lpstr>Fall 6 </vt:lpstr>
      <vt:lpstr>Fall 6 – HPV-unabhängiges VSCC</vt:lpstr>
      <vt:lpstr>Fall 6 – HPV-unabhängiges VSCC</vt:lpstr>
      <vt:lpstr>PowerPoint Presentation</vt:lpstr>
      <vt:lpstr>Q1/25 Pankreaskarzinom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Überschrift Heutige Vorlesung</dc:title>
  <dc:creator>AZ</dc:creator>
  <cp:revision>2</cp:revision>
  <dcterms:created xsi:type="dcterms:W3CDTF">2022-08-12T10:17:43Z</dcterms:created>
  <dcterms:modified xsi:type="dcterms:W3CDTF">2025-03-04T14:44:36Z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0x0101006DDC70A780F22A4FBA8C2DB6421E88CE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