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0" r:id="rId1"/>
  </p:sldMasterIdLst>
  <p:notesMasterIdLst>
    <p:notesMasterId r:id="rId79"/>
  </p:notesMasterIdLst>
  <p:sldIdLst>
    <p:sldId id="257" r:id="rId2"/>
    <p:sldId id="476" r:id="rId3"/>
    <p:sldId id="477" r:id="rId4"/>
    <p:sldId id="406" r:id="rId5"/>
    <p:sldId id="525" r:id="rId6"/>
    <p:sldId id="524" r:id="rId7"/>
    <p:sldId id="353" r:id="rId8"/>
    <p:sldId id="478" r:id="rId9"/>
    <p:sldId id="480" r:id="rId10"/>
    <p:sldId id="385" r:id="rId11"/>
    <p:sldId id="386" r:id="rId12"/>
    <p:sldId id="483" r:id="rId13"/>
    <p:sldId id="484" r:id="rId14"/>
    <p:sldId id="481" r:id="rId15"/>
    <p:sldId id="399" r:id="rId16"/>
    <p:sldId id="359" r:id="rId17"/>
    <p:sldId id="482" r:id="rId18"/>
    <p:sldId id="485" r:id="rId19"/>
    <p:sldId id="486" r:id="rId20"/>
    <p:sldId id="487" r:id="rId21"/>
    <p:sldId id="523" r:id="rId22"/>
    <p:sldId id="489" r:id="rId23"/>
    <p:sldId id="490" r:id="rId24"/>
    <p:sldId id="491" r:id="rId25"/>
    <p:sldId id="493" r:id="rId26"/>
    <p:sldId id="494" r:id="rId27"/>
    <p:sldId id="268" r:id="rId28"/>
    <p:sldId id="402" r:id="rId29"/>
    <p:sldId id="331" r:id="rId30"/>
    <p:sldId id="403" r:id="rId31"/>
    <p:sldId id="332" r:id="rId32"/>
    <p:sldId id="334" r:id="rId33"/>
    <p:sldId id="504" r:id="rId34"/>
    <p:sldId id="391" r:id="rId35"/>
    <p:sldId id="505" r:id="rId36"/>
    <p:sldId id="506" r:id="rId37"/>
    <p:sldId id="507" r:id="rId38"/>
    <p:sldId id="508" r:id="rId39"/>
    <p:sldId id="548" r:id="rId40"/>
    <p:sldId id="509" r:id="rId41"/>
    <p:sldId id="510" r:id="rId42"/>
    <p:sldId id="511" r:id="rId43"/>
    <p:sldId id="512" r:id="rId44"/>
    <p:sldId id="513" r:id="rId45"/>
    <p:sldId id="514" r:id="rId46"/>
    <p:sldId id="515" r:id="rId47"/>
    <p:sldId id="518" r:id="rId48"/>
    <p:sldId id="520" r:id="rId49"/>
    <p:sldId id="519" r:id="rId50"/>
    <p:sldId id="292" r:id="rId51"/>
    <p:sldId id="521" r:id="rId52"/>
    <p:sldId id="302" r:id="rId53"/>
    <p:sldId id="532" r:id="rId54"/>
    <p:sldId id="522" r:id="rId55"/>
    <p:sldId id="304" r:id="rId56"/>
    <p:sldId id="305" r:id="rId57"/>
    <p:sldId id="527" r:id="rId58"/>
    <p:sldId id="526" r:id="rId59"/>
    <p:sldId id="528" r:id="rId60"/>
    <p:sldId id="529" r:id="rId61"/>
    <p:sldId id="534" r:id="rId62"/>
    <p:sldId id="530" r:id="rId63"/>
    <p:sldId id="535" r:id="rId64"/>
    <p:sldId id="536" r:id="rId65"/>
    <p:sldId id="424" r:id="rId66"/>
    <p:sldId id="537" r:id="rId67"/>
    <p:sldId id="411" r:id="rId68"/>
    <p:sldId id="538" r:id="rId69"/>
    <p:sldId id="541" r:id="rId70"/>
    <p:sldId id="539" r:id="rId71"/>
    <p:sldId id="543" r:id="rId72"/>
    <p:sldId id="540" r:id="rId73"/>
    <p:sldId id="542" r:id="rId74"/>
    <p:sldId id="547" r:id="rId75"/>
    <p:sldId id="545" r:id="rId76"/>
    <p:sldId id="544" r:id="rId77"/>
    <p:sldId id="549" r:id="rId78"/>
  </p:sldIdLst>
  <p:sldSz cx="9144000" cy="6858000" type="screen4x3"/>
  <p:notesSz cx="6858000" cy="9144000"/>
  <p:defaultTex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C4BC"/>
    <a:srgbClr val="F3E1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DC3B40F-4B4F-444E-97AD-B3E7702761D5}" v="21" dt="2021-09-08T11:17:47.3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microsoft.com/office/2016/11/relationships/changesInfo" Target="changesInfos/changesInfo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85"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uhammed Sohail" userId="3ece3ba7-08e8-4067-888f-d70fb9064c09" providerId="ADAL" clId="{BDC3B40F-4B4F-444E-97AD-B3E7702761D5}"/>
    <pc:docChg chg="custSel modSld">
      <pc:chgData name="Muhammed Sohail" userId="3ece3ba7-08e8-4067-888f-d70fb9064c09" providerId="ADAL" clId="{BDC3B40F-4B4F-444E-97AD-B3E7702761D5}" dt="2021-09-08T11:17:47.356" v="20" actId="478"/>
      <pc:docMkLst>
        <pc:docMk/>
      </pc:docMkLst>
      <pc:sldChg chg="delSp mod">
        <pc:chgData name="Muhammed Sohail" userId="3ece3ba7-08e8-4067-888f-d70fb9064c09" providerId="ADAL" clId="{BDC3B40F-4B4F-444E-97AD-B3E7702761D5}" dt="2021-09-08T11:17:09.420" v="16" actId="478"/>
        <pc:sldMkLst>
          <pc:docMk/>
          <pc:sldMk cId="0" sldId="304"/>
        </pc:sldMkLst>
        <pc:spChg chg="del">
          <ac:chgData name="Muhammed Sohail" userId="3ece3ba7-08e8-4067-888f-d70fb9064c09" providerId="ADAL" clId="{BDC3B40F-4B4F-444E-97AD-B3E7702761D5}" dt="2021-09-08T11:17:03.820" v="15" actId="478"/>
          <ac:spMkLst>
            <pc:docMk/>
            <pc:sldMk cId="0" sldId="304"/>
            <ac:spMk id="116738" creationId="{00000000-0000-0000-0000-000000000000}"/>
          </ac:spMkLst>
        </pc:spChg>
        <pc:spChg chg="del">
          <ac:chgData name="Muhammed Sohail" userId="3ece3ba7-08e8-4067-888f-d70fb9064c09" providerId="ADAL" clId="{BDC3B40F-4B4F-444E-97AD-B3E7702761D5}" dt="2021-09-08T11:17:09.420" v="16" actId="478"/>
          <ac:spMkLst>
            <pc:docMk/>
            <pc:sldMk cId="0" sldId="304"/>
            <ac:spMk id="116739" creationId="{00000000-0000-0000-0000-000000000000}"/>
          </ac:spMkLst>
        </pc:spChg>
      </pc:sldChg>
      <pc:sldChg chg="delSp mod">
        <pc:chgData name="Muhammed Sohail" userId="3ece3ba7-08e8-4067-888f-d70fb9064c09" providerId="ADAL" clId="{BDC3B40F-4B4F-444E-97AD-B3E7702761D5}" dt="2021-09-08T11:16:09.181" v="8" actId="478"/>
        <pc:sldMkLst>
          <pc:docMk/>
          <pc:sldMk cId="0" sldId="332"/>
        </pc:sldMkLst>
        <pc:spChg chg="del">
          <ac:chgData name="Muhammed Sohail" userId="3ece3ba7-08e8-4067-888f-d70fb9064c09" providerId="ADAL" clId="{BDC3B40F-4B4F-444E-97AD-B3E7702761D5}" dt="2021-09-08T11:16:06.684" v="7" actId="478"/>
          <ac:spMkLst>
            <pc:docMk/>
            <pc:sldMk cId="0" sldId="332"/>
            <ac:spMk id="57346" creationId="{00000000-0000-0000-0000-000000000000}"/>
          </ac:spMkLst>
        </pc:spChg>
        <pc:spChg chg="del">
          <ac:chgData name="Muhammed Sohail" userId="3ece3ba7-08e8-4067-888f-d70fb9064c09" providerId="ADAL" clId="{BDC3B40F-4B4F-444E-97AD-B3E7702761D5}" dt="2021-09-08T11:16:09.181" v="8" actId="478"/>
          <ac:spMkLst>
            <pc:docMk/>
            <pc:sldMk cId="0" sldId="332"/>
            <ac:spMk id="57347" creationId="{00000000-0000-0000-0000-000000000000}"/>
          </ac:spMkLst>
        </pc:spChg>
      </pc:sldChg>
      <pc:sldChg chg="delSp mod">
        <pc:chgData name="Muhammed Sohail" userId="3ece3ba7-08e8-4067-888f-d70fb9064c09" providerId="ADAL" clId="{BDC3B40F-4B4F-444E-97AD-B3E7702761D5}" dt="2021-09-08T11:15:07.341" v="1" actId="478"/>
        <pc:sldMkLst>
          <pc:docMk/>
          <pc:sldMk cId="0" sldId="353"/>
        </pc:sldMkLst>
        <pc:spChg chg="del">
          <ac:chgData name="Muhammed Sohail" userId="3ece3ba7-08e8-4067-888f-d70fb9064c09" providerId="ADAL" clId="{BDC3B40F-4B4F-444E-97AD-B3E7702761D5}" dt="2021-09-08T11:15:03.821" v="0" actId="478"/>
          <ac:spMkLst>
            <pc:docMk/>
            <pc:sldMk cId="0" sldId="353"/>
            <ac:spMk id="11266" creationId="{00000000-0000-0000-0000-000000000000}"/>
          </ac:spMkLst>
        </pc:spChg>
        <pc:spChg chg="del">
          <ac:chgData name="Muhammed Sohail" userId="3ece3ba7-08e8-4067-888f-d70fb9064c09" providerId="ADAL" clId="{BDC3B40F-4B4F-444E-97AD-B3E7702761D5}" dt="2021-09-08T11:15:07.341" v="1" actId="478"/>
          <ac:spMkLst>
            <pc:docMk/>
            <pc:sldMk cId="0" sldId="353"/>
            <ac:spMk id="11267" creationId="{00000000-0000-0000-0000-000000000000}"/>
          </ac:spMkLst>
        </pc:spChg>
      </pc:sldChg>
      <pc:sldChg chg="delSp mod">
        <pc:chgData name="Muhammed Sohail" userId="3ece3ba7-08e8-4067-888f-d70fb9064c09" providerId="ADAL" clId="{BDC3B40F-4B4F-444E-97AD-B3E7702761D5}" dt="2021-09-08T11:15:29.941" v="2" actId="478"/>
        <pc:sldMkLst>
          <pc:docMk/>
          <pc:sldMk cId="3683540050" sldId="491"/>
        </pc:sldMkLst>
        <pc:spChg chg="del">
          <ac:chgData name="Muhammed Sohail" userId="3ece3ba7-08e8-4067-888f-d70fb9064c09" providerId="ADAL" clId="{BDC3B40F-4B4F-444E-97AD-B3E7702761D5}" dt="2021-09-08T11:15:29.941" v="2" actId="478"/>
          <ac:spMkLst>
            <pc:docMk/>
            <pc:sldMk cId="3683540050" sldId="491"/>
            <ac:spMk id="2" creationId="{00000000-0000-0000-0000-000000000000}"/>
          </ac:spMkLst>
        </pc:spChg>
      </pc:sldChg>
      <pc:sldChg chg="delSp mod">
        <pc:chgData name="Muhammed Sohail" userId="3ece3ba7-08e8-4067-888f-d70fb9064c09" providerId="ADAL" clId="{BDC3B40F-4B4F-444E-97AD-B3E7702761D5}" dt="2021-09-08T11:15:49.042" v="4" actId="478"/>
        <pc:sldMkLst>
          <pc:docMk/>
          <pc:sldMk cId="2068994305" sldId="493"/>
        </pc:sldMkLst>
        <pc:spChg chg="del">
          <ac:chgData name="Muhammed Sohail" userId="3ece3ba7-08e8-4067-888f-d70fb9064c09" providerId="ADAL" clId="{BDC3B40F-4B4F-444E-97AD-B3E7702761D5}" dt="2021-09-08T11:15:42.767" v="3" actId="478"/>
          <ac:spMkLst>
            <pc:docMk/>
            <pc:sldMk cId="2068994305" sldId="493"/>
            <ac:spMk id="2" creationId="{00000000-0000-0000-0000-000000000000}"/>
          </ac:spMkLst>
        </pc:spChg>
        <pc:spChg chg="del">
          <ac:chgData name="Muhammed Sohail" userId="3ece3ba7-08e8-4067-888f-d70fb9064c09" providerId="ADAL" clId="{BDC3B40F-4B4F-444E-97AD-B3E7702761D5}" dt="2021-09-08T11:15:49.042" v="4" actId="478"/>
          <ac:spMkLst>
            <pc:docMk/>
            <pc:sldMk cId="2068994305" sldId="493"/>
            <ac:spMk id="3" creationId="{00000000-0000-0000-0000-000000000000}"/>
          </ac:spMkLst>
        </pc:spChg>
      </pc:sldChg>
      <pc:sldChg chg="delSp mod">
        <pc:chgData name="Muhammed Sohail" userId="3ece3ba7-08e8-4067-888f-d70fb9064c09" providerId="ADAL" clId="{BDC3B40F-4B4F-444E-97AD-B3E7702761D5}" dt="2021-09-08T11:15:59.356" v="6" actId="478"/>
        <pc:sldMkLst>
          <pc:docMk/>
          <pc:sldMk cId="3737538211" sldId="494"/>
        </pc:sldMkLst>
        <pc:spChg chg="del">
          <ac:chgData name="Muhammed Sohail" userId="3ece3ba7-08e8-4067-888f-d70fb9064c09" providerId="ADAL" clId="{BDC3B40F-4B4F-444E-97AD-B3E7702761D5}" dt="2021-09-08T11:15:56.543" v="5" actId="478"/>
          <ac:spMkLst>
            <pc:docMk/>
            <pc:sldMk cId="3737538211" sldId="494"/>
            <ac:spMk id="2" creationId="{00000000-0000-0000-0000-000000000000}"/>
          </ac:spMkLst>
        </pc:spChg>
        <pc:spChg chg="del">
          <ac:chgData name="Muhammed Sohail" userId="3ece3ba7-08e8-4067-888f-d70fb9064c09" providerId="ADAL" clId="{BDC3B40F-4B4F-444E-97AD-B3E7702761D5}" dt="2021-09-08T11:15:59.356" v="6" actId="478"/>
          <ac:spMkLst>
            <pc:docMk/>
            <pc:sldMk cId="3737538211" sldId="494"/>
            <ac:spMk id="3" creationId="{00000000-0000-0000-0000-000000000000}"/>
          </ac:spMkLst>
        </pc:spChg>
      </pc:sldChg>
      <pc:sldChg chg="delSp mod">
        <pc:chgData name="Muhammed Sohail" userId="3ece3ba7-08e8-4067-888f-d70fb9064c09" providerId="ADAL" clId="{BDC3B40F-4B4F-444E-97AD-B3E7702761D5}" dt="2021-09-08T11:16:19.155" v="9" actId="478"/>
        <pc:sldMkLst>
          <pc:docMk/>
          <pc:sldMk cId="419746176" sldId="505"/>
        </pc:sldMkLst>
        <pc:spChg chg="del">
          <ac:chgData name="Muhammed Sohail" userId="3ece3ba7-08e8-4067-888f-d70fb9064c09" providerId="ADAL" clId="{BDC3B40F-4B4F-444E-97AD-B3E7702761D5}" dt="2021-09-08T11:16:19.155" v="9" actId="478"/>
          <ac:spMkLst>
            <pc:docMk/>
            <pc:sldMk cId="419746176" sldId="505"/>
            <ac:spMk id="2" creationId="{00000000-0000-0000-0000-000000000000}"/>
          </ac:spMkLst>
        </pc:spChg>
      </pc:sldChg>
      <pc:sldChg chg="delSp mod">
        <pc:chgData name="Muhammed Sohail" userId="3ece3ba7-08e8-4067-888f-d70fb9064c09" providerId="ADAL" clId="{BDC3B40F-4B4F-444E-97AD-B3E7702761D5}" dt="2021-09-08T11:16:35.292" v="11" actId="478"/>
        <pc:sldMkLst>
          <pc:docMk/>
          <pc:sldMk cId="835871112" sldId="511"/>
        </pc:sldMkLst>
        <pc:spChg chg="del">
          <ac:chgData name="Muhammed Sohail" userId="3ece3ba7-08e8-4067-888f-d70fb9064c09" providerId="ADAL" clId="{BDC3B40F-4B4F-444E-97AD-B3E7702761D5}" dt="2021-09-08T11:16:31.420" v="10" actId="478"/>
          <ac:spMkLst>
            <pc:docMk/>
            <pc:sldMk cId="835871112" sldId="511"/>
            <ac:spMk id="2" creationId="{00000000-0000-0000-0000-000000000000}"/>
          </ac:spMkLst>
        </pc:spChg>
        <pc:spChg chg="del">
          <ac:chgData name="Muhammed Sohail" userId="3ece3ba7-08e8-4067-888f-d70fb9064c09" providerId="ADAL" clId="{BDC3B40F-4B4F-444E-97AD-B3E7702761D5}" dt="2021-09-08T11:16:35.292" v="11" actId="478"/>
          <ac:spMkLst>
            <pc:docMk/>
            <pc:sldMk cId="835871112" sldId="511"/>
            <ac:spMk id="3" creationId="{00000000-0000-0000-0000-000000000000}"/>
          </ac:spMkLst>
        </pc:spChg>
      </pc:sldChg>
      <pc:sldChg chg="delSp mod">
        <pc:chgData name="Muhammed Sohail" userId="3ece3ba7-08e8-4067-888f-d70fb9064c09" providerId="ADAL" clId="{BDC3B40F-4B4F-444E-97AD-B3E7702761D5}" dt="2021-09-08T11:16:42.046" v="12" actId="478"/>
        <pc:sldMkLst>
          <pc:docMk/>
          <pc:sldMk cId="2453831134" sldId="512"/>
        </pc:sldMkLst>
        <pc:spChg chg="del">
          <ac:chgData name="Muhammed Sohail" userId="3ece3ba7-08e8-4067-888f-d70fb9064c09" providerId="ADAL" clId="{BDC3B40F-4B4F-444E-97AD-B3E7702761D5}" dt="2021-09-08T11:16:42.046" v="12" actId="478"/>
          <ac:spMkLst>
            <pc:docMk/>
            <pc:sldMk cId="2453831134" sldId="512"/>
            <ac:spMk id="2" creationId="{00000000-0000-0000-0000-000000000000}"/>
          </ac:spMkLst>
        </pc:spChg>
      </pc:sldChg>
      <pc:sldChg chg="delSp mod">
        <pc:chgData name="Muhammed Sohail" userId="3ece3ba7-08e8-4067-888f-d70fb9064c09" providerId="ADAL" clId="{BDC3B40F-4B4F-444E-97AD-B3E7702761D5}" dt="2021-09-08T11:16:49.516" v="14" actId="478"/>
        <pc:sldMkLst>
          <pc:docMk/>
          <pc:sldMk cId="1891512224" sldId="514"/>
        </pc:sldMkLst>
        <pc:spChg chg="del">
          <ac:chgData name="Muhammed Sohail" userId="3ece3ba7-08e8-4067-888f-d70fb9064c09" providerId="ADAL" clId="{BDC3B40F-4B4F-444E-97AD-B3E7702761D5}" dt="2021-09-08T11:16:46.524" v="13" actId="478"/>
          <ac:spMkLst>
            <pc:docMk/>
            <pc:sldMk cId="1891512224" sldId="514"/>
            <ac:spMk id="2" creationId="{00000000-0000-0000-0000-000000000000}"/>
          </ac:spMkLst>
        </pc:spChg>
        <pc:spChg chg="del">
          <ac:chgData name="Muhammed Sohail" userId="3ece3ba7-08e8-4067-888f-d70fb9064c09" providerId="ADAL" clId="{BDC3B40F-4B4F-444E-97AD-B3E7702761D5}" dt="2021-09-08T11:16:49.516" v="14" actId="478"/>
          <ac:spMkLst>
            <pc:docMk/>
            <pc:sldMk cId="1891512224" sldId="514"/>
            <ac:spMk id="3" creationId="{00000000-0000-0000-0000-000000000000}"/>
          </ac:spMkLst>
        </pc:spChg>
      </pc:sldChg>
      <pc:sldChg chg="delSp mod">
        <pc:chgData name="Muhammed Sohail" userId="3ece3ba7-08e8-4067-888f-d70fb9064c09" providerId="ADAL" clId="{BDC3B40F-4B4F-444E-97AD-B3E7702761D5}" dt="2021-09-08T11:17:19.757" v="17" actId="478"/>
        <pc:sldMkLst>
          <pc:docMk/>
          <pc:sldMk cId="4140263283" sldId="529"/>
        </pc:sldMkLst>
        <pc:spChg chg="del">
          <ac:chgData name="Muhammed Sohail" userId="3ece3ba7-08e8-4067-888f-d70fb9064c09" providerId="ADAL" clId="{BDC3B40F-4B4F-444E-97AD-B3E7702761D5}" dt="2021-09-08T11:17:19.757" v="17" actId="478"/>
          <ac:spMkLst>
            <pc:docMk/>
            <pc:sldMk cId="4140263283" sldId="529"/>
            <ac:spMk id="2" creationId="{00000000-0000-0000-0000-000000000000}"/>
          </ac:spMkLst>
        </pc:spChg>
      </pc:sldChg>
      <pc:sldChg chg="delSp mod">
        <pc:chgData name="Muhammed Sohail" userId="3ece3ba7-08e8-4067-888f-d70fb9064c09" providerId="ADAL" clId="{BDC3B40F-4B4F-444E-97AD-B3E7702761D5}" dt="2021-09-08T11:17:43.036" v="19" actId="478"/>
        <pc:sldMkLst>
          <pc:docMk/>
          <pc:sldMk cId="1934280041" sldId="540"/>
        </pc:sldMkLst>
        <pc:spChg chg="del">
          <ac:chgData name="Muhammed Sohail" userId="3ece3ba7-08e8-4067-888f-d70fb9064c09" providerId="ADAL" clId="{BDC3B40F-4B4F-444E-97AD-B3E7702761D5}" dt="2021-09-08T11:17:43.036" v="19" actId="478"/>
          <ac:spMkLst>
            <pc:docMk/>
            <pc:sldMk cId="1934280041" sldId="540"/>
            <ac:spMk id="2" creationId="{00000000-0000-0000-0000-000000000000}"/>
          </ac:spMkLst>
        </pc:spChg>
      </pc:sldChg>
      <pc:sldChg chg="delSp mod">
        <pc:chgData name="Muhammed Sohail" userId="3ece3ba7-08e8-4067-888f-d70fb9064c09" providerId="ADAL" clId="{BDC3B40F-4B4F-444E-97AD-B3E7702761D5}" dt="2021-09-08T11:17:47.356" v="20" actId="478"/>
        <pc:sldMkLst>
          <pc:docMk/>
          <pc:sldMk cId="167522953" sldId="542"/>
        </pc:sldMkLst>
        <pc:spChg chg="del">
          <ac:chgData name="Muhammed Sohail" userId="3ece3ba7-08e8-4067-888f-d70fb9064c09" providerId="ADAL" clId="{BDC3B40F-4B4F-444E-97AD-B3E7702761D5}" dt="2021-09-08T11:17:47.356" v="20" actId="478"/>
          <ac:spMkLst>
            <pc:docMk/>
            <pc:sldMk cId="167522953" sldId="542"/>
            <ac:spMk id="2" creationId="{00000000-0000-0000-0000-000000000000}"/>
          </ac:spMkLst>
        </pc:spChg>
      </pc:sldChg>
      <pc:sldChg chg="delSp mod">
        <pc:chgData name="Muhammed Sohail" userId="3ece3ba7-08e8-4067-888f-d70fb9064c09" providerId="ADAL" clId="{BDC3B40F-4B4F-444E-97AD-B3E7702761D5}" dt="2021-09-08T11:17:38.109" v="18" actId="478"/>
        <pc:sldMkLst>
          <pc:docMk/>
          <pc:sldMk cId="2369480417" sldId="543"/>
        </pc:sldMkLst>
        <pc:spChg chg="del">
          <ac:chgData name="Muhammed Sohail" userId="3ece3ba7-08e8-4067-888f-d70fb9064c09" providerId="ADAL" clId="{BDC3B40F-4B4F-444E-97AD-B3E7702761D5}" dt="2021-09-08T11:17:38.109" v="18" actId="478"/>
          <ac:spMkLst>
            <pc:docMk/>
            <pc:sldMk cId="2369480417" sldId="543"/>
            <ac:spMk id="2"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2F3F715D-7FA1-4481-94AE-B9EA5E94060E}" type="datetimeFigureOut">
              <a:rPr lang="en-US"/>
              <a:pPr>
                <a:defRPr/>
              </a:pPr>
              <a:t>9/8/2021</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10F28D6A-13D2-4681-A41F-C40C2433BCAA}" type="slidenum">
              <a:rPr lang="en-GB"/>
              <a:pPr>
                <a:defRPr/>
              </a:pPr>
              <a:t>‹#›</a:t>
            </a:fld>
            <a:endParaRPr lang="en-GB"/>
          </a:p>
        </p:txBody>
      </p:sp>
    </p:spTree>
    <p:extLst>
      <p:ext uri="{BB962C8B-B14F-4D97-AF65-F5344CB8AC3E}">
        <p14:creationId xmlns:p14="http://schemas.microsoft.com/office/powerpoint/2010/main" val="25071609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bwMode="auto">
          <a:noFill/>
          <a:ln>
            <a:solidFill>
              <a:srgbClr val="000000"/>
            </a:solidFill>
            <a:miter lim="800000"/>
            <a:headEnd/>
            <a:tailEnd/>
          </a:ln>
        </p:spPr>
      </p:sp>
      <p:sp>
        <p:nvSpPr>
          <p:cNvPr id="1433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1433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E3A6525-489C-4295-A0E3-181CE6CFEDF7}" type="slidenum">
              <a:rPr lang="en-GB" smtClean="0"/>
              <a:pPr/>
              <a:t>1</a:t>
            </a:fld>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bwMode="auto">
          <a:noFill/>
          <a:ln>
            <a:solidFill>
              <a:srgbClr val="000000"/>
            </a:solidFill>
            <a:miter lim="800000"/>
            <a:headEnd/>
            <a:tailEnd/>
          </a:ln>
        </p:spPr>
      </p:sp>
      <p:sp>
        <p:nvSpPr>
          <p:cNvPr id="1843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1843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89608CA-7F45-44F9-A55D-5A8B3483A7BD}" type="slidenum">
              <a:rPr lang="en-GB" smtClean="0"/>
              <a:pPr/>
              <a:t>29</a:t>
            </a:fld>
            <a:endParaRPr lang="en-GB"/>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p:spPr>
      </p:sp>
      <p:sp>
        <p:nvSpPr>
          <p:cNvPr id="185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1853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9E802B9-0DE0-4D51-BE26-7FA4289D7E3B}" type="slidenum">
              <a:rPr lang="en-GB" smtClean="0"/>
              <a:pPr/>
              <a:t>30</a:t>
            </a:fld>
            <a:endParaRPr lang="en-GB"/>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bwMode="auto">
          <a:noFill/>
          <a:ln>
            <a:solidFill>
              <a:srgbClr val="000000"/>
            </a:solidFill>
            <a:miter lim="800000"/>
            <a:headEnd/>
            <a:tailEnd/>
          </a:ln>
        </p:spPr>
      </p:sp>
      <p:sp>
        <p:nvSpPr>
          <p:cNvPr id="1925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1925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F39D014-0DF5-410E-9848-E8F82B13F33D}" type="slidenum">
              <a:rPr lang="en-GB" smtClean="0"/>
              <a:pPr/>
              <a:t>31</a:t>
            </a:fld>
            <a:endParaRPr lang="en-GB"/>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bwMode="auto">
          <a:noFill/>
          <a:ln>
            <a:solidFill>
              <a:srgbClr val="000000"/>
            </a:solidFill>
            <a:miter lim="800000"/>
            <a:headEnd/>
            <a:tailEnd/>
          </a:ln>
        </p:spPr>
      </p:sp>
      <p:sp>
        <p:nvSpPr>
          <p:cNvPr id="1884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1884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E62459F-335B-46A6-AC14-E328031104B0}" type="slidenum">
              <a:rPr lang="en-GB" smtClean="0"/>
              <a:pPr/>
              <a:t>32</a:t>
            </a:fld>
            <a:endParaRPr 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Image Placeholder 1"/>
          <p:cNvSpPr>
            <a:spLocks noGrp="1" noRot="1" noChangeAspect="1" noTextEdit="1"/>
          </p:cNvSpPr>
          <p:nvPr>
            <p:ph type="sldImg"/>
          </p:nvPr>
        </p:nvSpPr>
        <p:spPr bwMode="auto">
          <a:noFill/>
          <a:ln>
            <a:solidFill>
              <a:srgbClr val="000000"/>
            </a:solidFill>
            <a:miter lim="800000"/>
            <a:headEnd/>
            <a:tailEnd/>
          </a:ln>
        </p:spPr>
      </p:sp>
      <p:sp>
        <p:nvSpPr>
          <p:cNvPr id="2160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2160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3CCABC3-365A-464A-AC84-9459D6C2889D}" type="slidenum">
              <a:rPr lang="en-GB" smtClean="0"/>
              <a:pPr/>
              <a:t>34</a:t>
            </a:fld>
            <a:endParaRPr lang="en-GB"/>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p:cNvSpPr>
            <a:spLocks noGrp="1" noRot="1" noChangeAspect="1" noTextEdit="1"/>
          </p:cNvSpPr>
          <p:nvPr>
            <p:ph type="sldImg"/>
          </p:nvPr>
        </p:nvSpPr>
        <p:spPr bwMode="auto">
          <a:noFill/>
          <a:ln>
            <a:solidFill>
              <a:srgbClr val="000000"/>
            </a:solidFill>
            <a:miter lim="800000"/>
            <a:headEnd/>
            <a:tailEnd/>
          </a:ln>
        </p:spPr>
      </p:sp>
      <p:sp>
        <p:nvSpPr>
          <p:cNvPr id="1955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1955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D8F9532-B71A-4BC3-A76A-E5952E18A461}" type="slidenum">
              <a:rPr lang="en-GB" smtClean="0"/>
              <a:pPr/>
              <a:t>41</a:t>
            </a:fld>
            <a:endParaRPr lang="en-GB"/>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bwMode="auto">
          <a:noFill/>
          <a:ln>
            <a:solidFill>
              <a:srgbClr val="000000"/>
            </a:solidFill>
            <a:miter lim="800000"/>
            <a:headEnd/>
            <a:tailEnd/>
          </a:ln>
        </p:spPr>
      </p:sp>
      <p:sp>
        <p:nvSpPr>
          <p:cNvPr id="2058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2058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72F4126-6898-4617-80FA-E9F319298B17}" type="slidenum">
              <a:rPr lang="en-GB" smtClean="0"/>
              <a:pPr/>
              <a:t>47</a:t>
            </a:fld>
            <a:endParaRPr lang="en-GB"/>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a:defRPr/>
            </a:pPr>
            <a:fld id="{10F28D6A-13D2-4681-A41F-C40C2433BCAA}" type="slidenum">
              <a:rPr lang="en-GB" smtClean="0"/>
              <a:pPr>
                <a:defRPr/>
              </a:pPr>
              <a:t>48</a:t>
            </a:fld>
            <a:endParaRPr lang="en-GB"/>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Slide Image Placeholder 1"/>
          <p:cNvSpPr>
            <a:spLocks noGrp="1" noRot="1" noChangeAspect="1" noTextEdit="1"/>
          </p:cNvSpPr>
          <p:nvPr>
            <p:ph type="sldImg"/>
          </p:nvPr>
        </p:nvSpPr>
        <p:spPr bwMode="auto">
          <a:noFill/>
          <a:ln>
            <a:solidFill>
              <a:srgbClr val="000000"/>
            </a:solidFill>
            <a:miter lim="800000"/>
            <a:headEnd/>
            <a:tailEnd/>
          </a:ln>
        </p:spPr>
      </p:sp>
      <p:sp>
        <p:nvSpPr>
          <p:cNvPr id="2406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2406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9025710-F601-47FA-AB80-3AE348A81800}" type="slidenum">
              <a:rPr lang="en-GB" smtClean="0"/>
              <a:pPr/>
              <a:t>50</a:t>
            </a:fld>
            <a:endParaRPr lang="en-GB"/>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Slide Image Placeholder 1"/>
          <p:cNvSpPr>
            <a:spLocks noGrp="1" noRot="1" noChangeAspect="1" noTextEdit="1"/>
          </p:cNvSpPr>
          <p:nvPr>
            <p:ph type="sldImg"/>
          </p:nvPr>
        </p:nvSpPr>
        <p:spPr bwMode="auto">
          <a:noFill/>
          <a:ln>
            <a:solidFill>
              <a:srgbClr val="000000"/>
            </a:solidFill>
            <a:miter lim="800000"/>
            <a:headEnd/>
            <a:tailEnd/>
          </a:ln>
        </p:spPr>
      </p:sp>
      <p:sp>
        <p:nvSpPr>
          <p:cNvPr id="2498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2498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9FF79EF-4E41-45FB-ACA0-229C7E8CC144}" type="slidenum">
              <a:rPr lang="en-GB" smtClean="0"/>
              <a:pPr/>
              <a:t>52</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a:defRPr/>
            </a:pPr>
            <a:fld id="{10F28D6A-13D2-4681-A41F-C40C2433BCAA}" type="slidenum">
              <a:rPr lang="en-GB" smtClean="0"/>
              <a:pPr>
                <a:defRPr/>
              </a:pPr>
              <a:t>4</a:t>
            </a:fld>
            <a:endParaRPr lang="en-GB"/>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Slide Image Placeholder 1"/>
          <p:cNvSpPr>
            <a:spLocks noGrp="1" noRot="1" noChangeAspect="1" noTextEdit="1"/>
          </p:cNvSpPr>
          <p:nvPr>
            <p:ph type="sldImg"/>
          </p:nvPr>
        </p:nvSpPr>
        <p:spPr bwMode="auto">
          <a:noFill/>
          <a:ln>
            <a:solidFill>
              <a:srgbClr val="000000"/>
            </a:solidFill>
            <a:miter lim="800000"/>
            <a:headEnd/>
            <a:tailEnd/>
          </a:ln>
        </p:spPr>
      </p:sp>
      <p:sp>
        <p:nvSpPr>
          <p:cNvPr id="2693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2693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A50EDE5-DC76-45F1-95AC-9B608BC69584}" type="slidenum">
              <a:rPr lang="en-GB" smtClean="0"/>
              <a:pPr/>
              <a:t>53</a:t>
            </a:fld>
            <a:endParaRPr lang="en-GB"/>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lide Image Placeholder 1"/>
          <p:cNvSpPr>
            <a:spLocks noGrp="1" noRot="1" noChangeAspect="1" noTextEdit="1"/>
          </p:cNvSpPr>
          <p:nvPr>
            <p:ph type="sldImg"/>
          </p:nvPr>
        </p:nvSpPr>
        <p:spPr bwMode="auto">
          <a:noFill/>
          <a:ln>
            <a:solidFill>
              <a:srgbClr val="000000"/>
            </a:solidFill>
            <a:miter lim="800000"/>
            <a:headEnd/>
            <a:tailEnd/>
          </a:ln>
        </p:spPr>
      </p:sp>
      <p:sp>
        <p:nvSpPr>
          <p:cNvPr id="2519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2519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E82B526-C21F-4F25-91DB-4674C74BE1E1}" type="slidenum">
              <a:rPr lang="en-GB" smtClean="0"/>
              <a:pPr/>
              <a:t>55</a:t>
            </a:fld>
            <a:endParaRPr lang="en-GB"/>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p:cNvSpPr>
            <a:spLocks noGrp="1" noRot="1" noChangeAspect="1" noTextEdit="1"/>
          </p:cNvSpPr>
          <p:nvPr>
            <p:ph type="sldImg"/>
          </p:nvPr>
        </p:nvSpPr>
        <p:spPr bwMode="auto">
          <a:noFill/>
          <a:ln>
            <a:solidFill>
              <a:srgbClr val="000000"/>
            </a:solidFill>
            <a:miter lim="800000"/>
            <a:headEnd/>
            <a:tailEnd/>
          </a:ln>
        </p:spPr>
      </p:sp>
      <p:sp>
        <p:nvSpPr>
          <p:cNvPr id="2529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2529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64D7BB3-D0FF-482E-8535-802CF7B36C4D}" type="slidenum">
              <a:rPr lang="en-GB" smtClean="0"/>
              <a:pPr/>
              <a:t>56</a:t>
            </a:fld>
            <a:endParaRPr lang="en-GB"/>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Slide Image Placeholder 1"/>
          <p:cNvSpPr>
            <a:spLocks noGrp="1" noRot="1" noChangeAspect="1" noTextEdit="1"/>
          </p:cNvSpPr>
          <p:nvPr>
            <p:ph type="sldImg"/>
          </p:nvPr>
        </p:nvSpPr>
        <p:spPr bwMode="auto">
          <a:noFill/>
          <a:ln>
            <a:solidFill>
              <a:srgbClr val="000000"/>
            </a:solidFill>
            <a:miter lim="800000"/>
            <a:headEnd/>
            <a:tailEnd/>
          </a:ln>
        </p:spPr>
      </p:sp>
      <p:sp>
        <p:nvSpPr>
          <p:cNvPr id="2693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2693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A50EDE5-DC76-45F1-95AC-9B608BC69584}" type="slidenum">
              <a:rPr lang="en-GB" smtClean="0"/>
              <a:pPr/>
              <a:t>61</a:t>
            </a:fld>
            <a:endParaRPr lang="en-GB"/>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a:defRPr/>
            </a:pPr>
            <a:fld id="{10F28D6A-13D2-4681-A41F-C40C2433BCAA}" type="slidenum">
              <a:rPr lang="en-GB" smtClean="0"/>
              <a:pPr>
                <a:defRPr/>
              </a:pPr>
              <a:t>65</a:t>
            </a:fld>
            <a:endParaRPr lang="en-GB"/>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a:defRPr/>
            </a:pPr>
            <a:fld id="{10F28D6A-13D2-4681-A41F-C40C2433BCAA}" type="slidenum">
              <a:rPr lang="en-GB" smtClean="0"/>
              <a:pPr>
                <a:defRPr/>
              </a:pPr>
              <a:t>67</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bwMode="auto">
          <a:noFill/>
          <a:ln>
            <a:solidFill>
              <a:srgbClr val="000000"/>
            </a:solidFill>
            <a:miter lim="800000"/>
            <a:headEnd/>
            <a:tailEnd/>
          </a:ln>
        </p:spPr>
      </p:sp>
      <p:sp>
        <p:nvSpPr>
          <p:cNvPr id="1484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1484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E36FDBA-1997-4CE5-B048-E14DDEEC7C24}" type="slidenum">
              <a:rPr lang="en-GB" smtClean="0"/>
              <a:pPr/>
              <a:t>7</a:t>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bwMode="auto">
          <a:noFill/>
          <a:ln>
            <a:solidFill>
              <a:srgbClr val="000000"/>
            </a:solidFill>
            <a:miter lim="800000"/>
            <a:headEnd/>
            <a:tailEnd/>
          </a:ln>
        </p:spPr>
      </p:sp>
      <p:sp>
        <p:nvSpPr>
          <p:cNvPr id="1587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1587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6259374-2D94-40E0-8896-091E5EFF744F}" type="slidenum">
              <a:rPr lang="en-GB" smtClean="0"/>
              <a:pPr/>
              <a:t>10</a:t>
            </a:fld>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bwMode="auto">
          <a:noFill/>
          <a:ln>
            <a:solidFill>
              <a:srgbClr val="000000"/>
            </a:solidFill>
            <a:miter lim="800000"/>
            <a:headEnd/>
            <a:tailEnd/>
          </a:ln>
        </p:spPr>
      </p:sp>
      <p:sp>
        <p:nvSpPr>
          <p:cNvPr id="1597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1597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435A02E-7CC8-4B20-AF98-029753F75A19}" type="slidenum">
              <a:rPr lang="en-GB" smtClean="0"/>
              <a:pPr/>
              <a:t>11</a:t>
            </a:fld>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bwMode="auto">
          <a:noFill/>
          <a:ln>
            <a:solidFill>
              <a:srgbClr val="000000"/>
            </a:solidFill>
            <a:miter lim="800000"/>
            <a:headEnd/>
            <a:tailEnd/>
          </a:ln>
        </p:spPr>
      </p:sp>
      <p:sp>
        <p:nvSpPr>
          <p:cNvPr id="1669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1669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075B87A-EF62-4625-AA64-83D59E834CC9}" type="slidenum">
              <a:rPr lang="en-GB" smtClean="0"/>
              <a:pPr/>
              <a:t>15</a:t>
            </a:fld>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bwMode="auto">
          <a:noFill/>
          <a:ln>
            <a:solidFill>
              <a:srgbClr val="000000"/>
            </a:solidFill>
            <a:miter lim="800000"/>
            <a:headEnd/>
            <a:tailEnd/>
          </a:ln>
        </p:spPr>
      </p:sp>
      <p:sp>
        <p:nvSpPr>
          <p:cNvPr id="1689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1689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403EBA4-B894-446D-A52F-729858B4F5CC}" type="slidenum">
              <a:rPr lang="en-GB" smtClean="0"/>
              <a:pPr/>
              <a:t>16</a:t>
            </a:fld>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bwMode="auto">
          <a:noFill/>
          <a:ln>
            <a:solidFill>
              <a:srgbClr val="000000"/>
            </a:solidFill>
            <a:miter lim="800000"/>
            <a:headEnd/>
            <a:tailEnd/>
          </a:ln>
        </p:spPr>
      </p:sp>
      <p:sp>
        <p:nvSpPr>
          <p:cNvPr id="1792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1792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6A1560A-D899-44EC-863D-451072413024}" type="slidenum">
              <a:rPr lang="en-GB" smtClean="0"/>
              <a:pPr/>
              <a:t>27</a:t>
            </a:fld>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bwMode="auto">
          <a:noFill/>
          <a:ln>
            <a:solidFill>
              <a:srgbClr val="000000"/>
            </a:solidFill>
            <a:miter lim="800000"/>
            <a:headEnd/>
            <a:tailEnd/>
          </a:ln>
        </p:spPr>
      </p:sp>
      <p:sp>
        <p:nvSpPr>
          <p:cNvPr id="1802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1802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F59AD29-3FD2-430C-91A6-E0E7EBB0E739}" type="slidenum">
              <a:rPr lang="en-GB" smtClean="0"/>
              <a:pPr/>
              <a:t>28</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pPr>
              <a:defRPr/>
            </a:pPr>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81E0400C-A954-4075-BDE9-5AC7E4DCD6B0}" type="slidenum">
              <a:rPr lang="en-GB" smtClean="0"/>
              <a:pPr>
                <a:defRPr/>
              </a:pPr>
              <a:t>‹#›</a:t>
            </a:fld>
            <a:endParaRPr lang="en-GB"/>
          </a:p>
        </p:txBody>
      </p:sp>
      <p:pic>
        <p:nvPicPr>
          <p:cNvPr id="2050" name="Picture 1" descr="Sev path logo inc NBT all blue"/>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28384" y="44624"/>
            <a:ext cx="10763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0015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a:defRPr/>
            </a:pPr>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1C337878-E2E0-41EE-BB66-9E56445124C2}" type="slidenum">
              <a:rPr lang="en-GB" smtClean="0"/>
              <a:pPr>
                <a:defRPr/>
              </a:pPr>
              <a:t>‹#›</a:t>
            </a:fld>
            <a:endParaRPr lang="en-GB"/>
          </a:p>
        </p:txBody>
      </p:sp>
    </p:spTree>
    <p:extLst>
      <p:ext uri="{BB962C8B-B14F-4D97-AF65-F5344CB8AC3E}">
        <p14:creationId xmlns:p14="http://schemas.microsoft.com/office/powerpoint/2010/main" val="15763571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a:defRPr/>
            </a:pPr>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F932479F-C52B-4FDB-8F35-8A37FFAD378F}" type="slidenum">
              <a:rPr lang="en-GB" smtClean="0"/>
              <a:pPr>
                <a:defRPr/>
              </a:pPr>
              <a:t>‹#›</a:t>
            </a:fld>
            <a:endParaRPr lang="en-GB"/>
          </a:p>
        </p:txBody>
      </p:sp>
    </p:spTree>
    <p:extLst>
      <p:ext uri="{BB962C8B-B14F-4D97-AF65-F5344CB8AC3E}">
        <p14:creationId xmlns:p14="http://schemas.microsoft.com/office/powerpoint/2010/main" val="3837723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a:defRPr/>
            </a:pPr>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0C8D4B49-7AB1-40CB-A57F-B4925A57F9B2}" type="slidenum">
              <a:rPr lang="en-GB" smtClean="0"/>
              <a:pPr>
                <a:defRPr/>
              </a:pPr>
              <a:t>‹#›</a:t>
            </a:fld>
            <a:endParaRPr lang="en-GB"/>
          </a:p>
        </p:txBody>
      </p:sp>
    </p:spTree>
    <p:extLst>
      <p:ext uri="{BB962C8B-B14F-4D97-AF65-F5344CB8AC3E}">
        <p14:creationId xmlns:p14="http://schemas.microsoft.com/office/powerpoint/2010/main" val="23529355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6F2C0D02-FD4D-47D3-9EC2-3B18BBA8F470}" type="slidenum">
              <a:rPr lang="en-GB" smtClean="0"/>
              <a:pPr>
                <a:defRPr/>
              </a:pPr>
              <a:t>‹#›</a:t>
            </a:fld>
            <a:endParaRPr lang="en-GB"/>
          </a:p>
        </p:txBody>
      </p:sp>
    </p:spTree>
    <p:extLst>
      <p:ext uri="{BB962C8B-B14F-4D97-AF65-F5344CB8AC3E}">
        <p14:creationId xmlns:p14="http://schemas.microsoft.com/office/powerpoint/2010/main" val="25738012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pPr>
              <a:defRPr/>
            </a:pPr>
            <a:endParaRPr lang="en-GB"/>
          </a:p>
        </p:txBody>
      </p:sp>
      <p:sp>
        <p:nvSpPr>
          <p:cNvPr id="6" name="Footer Placeholder 5"/>
          <p:cNvSpPr>
            <a:spLocks noGrp="1"/>
          </p:cNvSpPr>
          <p:nvPr>
            <p:ph type="ftr" sz="quarter" idx="11"/>
          </p:nvPr>
        </p:nvSpPr>
        <p:spPr/>
        <p:txBody>
          <a:bodyPr/>
          <a:lstStyle/>
          <a:p>
            <a:pPr>
              <a:defRPr/>
            </a:pPr>
            <a:endParaRPr lang="en-GB"/>
          </a:p>
        </p:txBody>
      </p:sp>
      <p:sp>
        <p:nvSpPr>
          <p:cNvPr id="7" name="Slide Number Placeholder 6"/>
          <p:cNvSpPr>
            <a:spLocks noGrp="1"/>
          </p:cNvSpPr>
          <p:nvPr>
            <p:ph type="sldNum" sz="quarter" idx="12"/>
          </p:nvPr>
        </p:nvSpPr>
        <p:spPr/>
        <p:txBody>
          <a:bodyPr/>
          <a:lstStyle/>
          <a:p>
            <a:pPr>
              <a:defRPr/>
            </a:pPr>
            <a:fld id="{FA52EE85-DE56-461C-B4C9-BEEEF5FCFB1A}" type="slidenum">
              <a:rPr lang="en-GB" smtClean="0"/>
              <a:pPr>
                <a:defRPr/>
              </a:pPr>
              <a:t>‹#›</a:t>
            </a:fld>
            <a:endParaRPr lang="en-GB"/>
          </a:p>
        </p:txBody>
      </p:sp>
    </p:spTree>
    <p:extLst>
      <p:ext uri="{BB962C8B-B14F-4D97-AF65-F5344CB8AC3E}">
        <p14:creationId xmlns:p14="http://schemas.microsoft.com/office/powerpoint/2010/main" val="23106881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pPr>
              <a:defRPr/>
            </a:pPr>
            <a:endParaRPr lang="en-GB"/>
          </a:p>
        </p:txBody>
      </p:sp>
      <p:sp>
        <p:nvSpPr>
          <p:cNvPr id="8" name="Footer Placeholder 7"/>
          <p:cNvSpPr>
            <a:spLocks noGrp="1"/>
          </p:cNvSpPr>
          <p:nvPr>
            <p:ph type="ftr" sz="quarter" idx="11"/>
          </p:nvPr>
        </p:nvSpPr>
        <p:spPr/>
        <p:txBody>
          <a:bodyPr/>
          <a:lstStyle/>
          <a:p>
            <a:pPr>
              <a:defRPr/>
            </a:pPr>
            <a:endParaRPr lang="en-GB"/>
          </a:p>
        </p:txBody>
      </p:sp>
      <p:sp>
        <p:nvSpPr>
          <p:cNvPr id="9" name="Slide Number Placeholder 8"/>
          <p:cNvSpPr>
            <a:spLocks noGrp="1"/>
          </p:cNvSpPr>
          <p:nvPr>
            <p:ph type="sldNum" sz="quarter" idx="12"/>
          </p:nvPr>
        </p:nvSpPr>
        <p:spPr/>
        <p:txBody>
          <a:bodyPr/>
          <a:lstStyle/>
          <a:p>
            <a:pPr>
              <a:defRPr/>
            </a:pPr>
            <a:fld id="{28226AB3-DB85-4FBC-BE9F-1FFBC382EA69}" type="slidenum">
              <a:rPr lang="en-GB" smtClean="0"/>
              <a:pPr>
                <a:defRPr/>
              </a:pPr>
              <a:t>‹#›</a:t>
            </a:fld>
            <a:endParaRPr lang="en-GB"/>
          </a:p>
        </p:txBody>
      </p:sp>
    </p:spTree>
    <p:extLst>
      <p:ext uri="{BB962C8B-B14F-4D97-AF65-F5344CB8AC3E}">
        <p14:creationId xmlns:p14="http://schemas.microsoft.com/office/powerpoint/2010/main" val="18072977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pPr>
              <a:defRPr/>
            </a:pPr>
            <a:endParaRPr lang="en-GB"/>
          </a:p>
        </p:txBody>
      </p:sp>
      <p:sp>
        <p:nvSpPr>
          <p:cNvPr id="4" name="Footer Placeholder 3"/>
          <p:cNvSpPr>
            <a:spLocks noGrp="1"/>
          </p:cNvSpPr>
          <p:nvPr>
            <p:ph type="ftr" sz="quarter" idx="11"/>
          </p:nvPr>
        </p:nvSpPr>
        <p:spPr/>
        <p:txBody>
          <a:bodyPr/>
          <a:lstStyle/>
          <a:p>
            <a:pPr>
              <a:defRPr/>
            </a:pPr>
            <a:endParaRPr lang="en-GB"/>
          </a:p>
        </p:txBody>
      </p:sp>
      <p:sp>
        <p:nvSpPr>
          <p:cNvPr id="5" name="Slide Number Placeholder 4"/>
          <p:cNvSpPr>
            <a:spLocks noGrp="1"/>
          </p:cNvSpPr>
          <p:nvPr>
            <p:ph type="sldNum" sz="quarter" idx="12"/>
          </p:nvPr>
        </p:nvSpPr>
        <p:spPr/>
        <p:txBody>
          <a:bodyPr/>
          <a:lstStyle/>
          <a:p>
            <a:pPr>
              <a:defRPr/>
            </a:pPr>
            <a:fld id="{AB396502-C5B1-45CF-A036-26C6C7B61FDC}" type="slidenum">
              <a:rPr lang="en-GB" smtClean="0"/>
              <a:pPr>
                <a:defRPr/>
              </a:pPr>
              <a:t>‹#›</a:t>
            </a:fld>
            <a:endParaRPr lang="en-GB"/>
          </a:p>
        </p:txBody>
      </p:sp>
    </p:spTree>
    <p:extLst>
      <p:ext uri="{BB962C8B-B14F-4D97-AF65-F5344CB8AC3E}">
        <p14:creationId xmlns:p14="http://schemas.microsoft.com/office/powerpoint/2010/main" val="40583732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GB"/>
          </a:p>
        </p:txBody>
      </p:sp>
      <p:sp>
        <p:nvSpPr>
          <p:cNvPr id="3" name="Footer Placeholder 2"/>
          <p:cNvSpPr>
            <a:spLocks noGrp="1"/>
          </p:cNvSpPr>
          <p:nvPr>
            <p:ph type="ftr" sz="quarter" idx="11"/>
          </p:nvPr>
        </p:nvSpPr>
        <p:spPr/>
        <p:txBody>
          <a:bodyPr/>
          <a:lstStyle/>
          <a:p>
            <a:pPr>
              <a:defRPr/>
            </a:pPr>
            <a:endParaRPr lang="en-GB"/>
          </a:p>
        </p:txBody>
      </p:sp>
      <p:sp>
        <p:nvSpPr>
          <p:cNvPr id="4" name="Slide Number Placeholder 3"/>
          <p:cNvSpPr>
            <a:spLocks noGrp="1"/>
          </p:cNvSpPr>
          <p:nvPr>
            <p:ph type="sldNum" sz="quarter" idx="12"/>
          </p:nvPr>
        </p:nvSpPr>
        <p:spPr/>
        <p:txBody>
          <a:bodyPr/>
          <a:lstStyle/>
          <a:p>
            <a:pPr>
              <a:defRPr/>
            </a:pPr>
            <a:fld id="{24469E0F-E5AA-419F-82F6-18D0F9C8E08F}" type="slidenum">
              <a:rPr lang="en-GB" smtClean="0"/>
              <a:pPr>
                <a:defRPr/>
              </a:pPr>
              <a:t>‹#›</a:t>
            </a:fld>
            <a:endParaRPr lang="en-GB"/>
          </a:p>
        </p:txBody>
      </p:sp>
    </p:spTree>
    <p:extLst>
      <p:ext uri="{BB962C8B-B14F-4D97-AF65-F5344CB8AC3E}">
        <p14:creationId xmlns:p14="http://schemas.microsoft.com/office/powerpoint/2010/main" val="21102141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GB"/>
          </a:p>
        </p:txBody>
      </p:sp>
      <p:sp>
        <p:nvSpPr>
          <p:cNvPr id="6" name="Footer Placeholder 5"/>
          <p:cNvSpPr>
            <a:spLocks noGrp="1"/>
          </p:cNvSpPr>
          <p:nvPr>
            <p:ph type="ftr" sz="quarter" idx="11"/>
          </p:nvPr>
        </p:nvSpPr>
        <p:spPr/>
        <p:txBody>
          <a:bodyPr/>
          <a:lstStyle/>
          <a:p>
            <a:pPr>
              <a:defRPr/>
            </a:pPr>
            <a:endParaRPr lang="en-GB"/>
          </a:p>
        </p:txBody>
      </p:sp>
      <p:sp>
        <p:nvSpPr>
          <p:cNvPr id="7" name="Slide Number Placeholder 6"/>
          <p:cNvSpPr>
            <a:spLocks noGrp="1"/>
          </p:cNvSpPr>
          <p:nvPr>
            <p:ph type="sldNum" sz="quarter" idx="12"/>
          </p:nvPr>
        </p:nvSpPr>
        <p:spPr/>
        <p:txBody>
          <a:bodyPr/>
          <a:lstStyle/>
          <a:p>
            <a:pPr>
              <a:defRPr/>
            </a:pPr>
            <a:fld id="{6694A9D2-D082-4372-8DCA-6155EA3FB3C0}" type="slidenum">
              <a:rPr lang="en-GB" smtClean="0"/>
              <a:pPr>
                <a:defRPr/>
              </a:pPr>
              <a:t>‹#›</a:t>
            </a:fld>
            <a:endParaRPr lang="en-GB"/>
          </a:p>
        </p:txBody>
      </p:sp>
    </p:spTree>
    <p:extLst>
      <p:ext uri="{BB962C8B-B14F-4D97-AF65-F5344CB8AC3E}">
        <p14:creationId xmlns:p14="http://schemas.microsoft.com/office/powerpoint/2010/main" val="2909674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GB"/>
          </a:p>
        </p:txBody>
      </p:sp>
      <p:sp>
        <p:nvSpPr>
          <p:cNvPr id="6" name="Footer Placeholder 5"/>
          <p:cNvSpPr>
            <a:spLocks noGrp="1"/>
          </p:cNvSpPr>
          <p:nvPr>
            <p:ph type="ftr" sz="quarter" idx="11"/>
          </p:nvPr>
        </p:nvSpPr>
        <p:spPr/>
        <p:txBody>
          <a:bodyPr/>
          <a:lstStyle/>
          <a:p>
            <a:pPr>
              <a:defRPr/>
            </a:pPr>
            <a:endParaRPr lang="en-GB"/>
          </a:p>
        </p:txBody>
      </p:sp>
      <p:sp>
        <p:nvSpPr>
          <p:cNvPr id="7" name="Slide Number Placeholder 6"/>
          <p:cNvSpPr>
            <a:spLocks noGrp="1"/>
          </p:cNvSpPr>
          <p:nvPr>
            <p:ph type="sldNum" sz="quarter" idx="12"/>
          </p:nvPr>
        </p:nvSpPr>
        <p:spPr/>
        <p:txBody>
          <a:bodyPr/>
          <a:lstStyle/>
          <a:p>
            <a:pPr>
              <a:defRPr/>
            </a:pPr>
            <a:fld id="{62975755-0CAB-483A-854A-12CCAD8D37E3}" type="slidenum">
              <a:rPr lang="en-GB" smtClean="0"/>
              <a:pPr>
                <a:defRPr/>
              </a:pPr>
              <a:t>‹#›</a:t>
            </a:fld>
            <a:endParaRPr lang="en-GB"/>
          </a:p>
        </p:txBody>
      </p:sp>
    </p:spTree>
    <p:extLst>
      <p:ext uri="{BB962C8B-B14F-4D97-AF65-F5344CB8AC3E}">
        <p14:creationId xmlns:p14="http://schemas.microsoft.com/office/powerpoint/2010/main" val="5899384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4426199C-5FDA-4E4B-A4A1-BC94E017FC25}" type="slidenum">
              <a:rPr lang="en-GB" smtClean="0"/>
              <a:pPr>
                <a:defRPr/>
              </a:pPr>
              <a:t>‹#›</a:t>
            </a:fld>
            <a:endParaRPr lang="en-GB"/>
          </a:p>
        </p:txBody>
      </p:sp>
    </p:spTree>
    <p:extLst>
      <p:ext uri="{BB962C8B-B14F-4D97-AF65-F5344CB8AC3E}">
        <p14:creationId xmlns:p14="http://schemas.microsoft.com/office/powerpoint/2010/main" val="303919121"/>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6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r>
              <a:rPr lang="en-GB"/>
              <a:t>ST1 Skin Pathology</a:t>
            </a:r>
          </a:p>
        </p:txBody>
      </p:sp>
      <p:sp>
        <p:nvSpPr>
          <p:cNvPr id="4" name="Subtitle 3"/>
          <p:cNvSpPr>
            <a:spLocks noGrp="1"/>
          </p:cNvSpPr>
          <p:nvPr>
            <p:ph type="subTitle" idx="1"/>
          </p:nvPr>
        </p:nvSpPr>
        <p:spPr>
          <a:xfrm>
            <a:off x="611560" y="4293096"/>
            <a:ext cx="7854696" cy="1752600"/>
          </a:xfrm>
        </p:spPr>
        <p:txBody>
          <a:bodyPr/>
          <a:lstStyle/>
          <a:p>
            <a:r>
              <a:rPr lang="en-GB"/>
              <a:t>Dr Nidhi Bhatt</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8" name="Picture 4"/>
          <p:cNvPicPr>
            <a:picLocks noChangeAspect="1" noChangeArrowheads="1"/>
          </p:cNvPicPr>
          <p:nvPr/>
        </p:nvPicPr>
        <p:blipFill>
          <a:blip r:embed="rId3" cstate="print"/>
          <a:srcRect/>
          <a:stretch>
            <a:fillRect/>
          </a:stretch>
        </p:blipFill>
        <p:spPr bwMode="auto">
          <a:xfrm>
            <a:off x="737574" y="876040"/>
            <a:ext cx="7668852" cy="5623068"/>
          </a:xfrm>
          <a:prstGeom prst="rect">
            <a:avLst/>
          </a:prstGeom>
          <a:noFill/>
          <a:ln w="9525">
            <a:noFill/>
            <a:miter lim="800000"/>
            <a:headEnd/>
            <a:tailEnd/>
          </a:ln>
        </p:spPr>
      </p:pic>
      <p:sp>
        <p:nvSpPr>
          <p:cNvPr id="3" name="TextBox 2"/>
          <p:cNvSpPr txBox="1"/>
          <p:nvPr/>
        </p:nvSpPr>
        <p:spPr>
          <a:xfrm>
            <a:off x="1403648" y="260648"/>
            <a:ext cx="4464496" cy="369332"/>
          </a:xfrm>
          <a:prstGeom prst="rect">
            <a:avLst/>
          </a:prstGeom>
          <a:noFill/>
        </p:spPr>
        <p:txBody>
          <a:bodyPr wrap="square" rtlCol="0">
            <a:spAutoFit/>
          </a:bodyPr>
          <a:lstStyle/>
          <a:p>
            <a:r>
              <a:rPr lang="en-GB"/>
              <a:t>Peripheral nerve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Picture 4"/>
          <p:cNvPicPr>
            <a:picLocks noChangeAspect="1" noChangeArrowheads="1"/>
          </p:cNvPicPr>
          <p:nvPr/>
        </p:nvPicPr>
        <p:blipFill>
          <a:blip r:embed="rId3" cstate="print"/>
          <a:srcRect/>
          <a:stretch>
            <a:fillRect/>
          </a:stretch>
        </p:blipFill>
        <p:spPr bwMode="auto">
          <a:xfrm>
            <a:off x="1103394" y="828019"/>
            <a:ext cx="6937212" cy="5201962"/>
          </a:xfrm>
          <a:prstGeom prst="rect">
            <a:avLst/>
          </a:prstGeom>
          <a:noFill/>
          <a:ln w="9525">
            <a:noFill/>
            <a:miter lim="800000"/>
            <a:headEnd/>
            <a:tailEnd/>
          </a:ln>
        </p:spPr>
      </p:pic>
      <p:sp>
        <p:nvSpPr>
          <p:cNvPr id="5" name="TextBox 4"/>
          <p:cNvSpPr txBox="1"/>
          <p:nvPr/>
        </p:nvSpPr>
        <p:spPr>
          <a:xfrm>
            <a:off x="1403648" y="260648"/>
            <a:ext cx="4464496" cy="369332"/>
          </a:xfrm>
          <a:prstGeom prst="rect">
            <a:avLst/>
          </a:prstGeom>
          <a:noFill/>
        </p:spPr>
        <p:txBody>
          <a:bodyPr wrap="square" rtlCol="0">
            <a:spAutoFit/>
          </a:bodyPr>
          <a:lstStyle/>
          <a:p>
            <a:r>
              <a:rPr lang="en-GB"/>
              <a:t>Peripheral nerve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043608" y="260648"/>
            <a:ext cx="2880320" cy="369332"/>
          </a:xfrm>
          <a:prstGeom prst="rect">
            <a:avLst/>
          </a:prstGeom>
          <a:noFill/>
        </p:spPr>
        <p:txBody>
          <a:bodyPr wrap="square" rtlCol="0">
            <a:spAutoFit/>
          </a:bodyPr>
          <a:lstStyle/>
          <a:p>
            <a:r>
              <a:rPr lang="en-GB"/>
              <a:t>Pilar muscle</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914622"/>
            <a:ext cx="6952320" cy="5394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Straight Arrow Connector 6"/>
          <p:cNvCxnSpPr/>
          <p:nvPr/>
        </p:nvCxnSpPr>
        <p:spPr>
          <a:xfrm>
            <a:off x="6948264" y="2929136"/>
            <a:ext cx="0" cy="99972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2843808" y="1961592"/>
            <a:ext cx="0" cy="86409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68447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259632" y="260648"/>
            <a:ext cx="3672408" cy="369332"/>
          </a:xfrm>
          <a:prstGeom prst="rect">
            <a:avLst/>
          </a:prstGeom>
          <a:noFill/>
        </p:spPr>
        <p:txBody>
          <a:bodyPr wrap="square" rtlCol="0">
            <a:spAutoFit/>
          </a:bodyPr>
          <a:lstStyle/>
          <a:p>
            <a:r>
              <a:rPr lang="en-GB"/>
              <a:t>Pilar muscle vs nerve</a:t>
            </a:r>
          </a:p>
        </p:txBody>
      </p:sp>
      <p:grpSp>
        <p:nvGrpSpPr>
          <p:cNvPr id="8" name="Group 7"/>
          <p:cNvGrpSpPr/>
          <p:nvPr/>
        </p:nvGrpSpPr>
        <p:grpSpPr>
          <a:xfrm>
            <a:off x="539552" y="1268760"/>
            <a:ext cx="7878569" cy="5009006"/>
            <a:chOff x="539552" y="1268760"/>
            <a:chExt cx="7878569" cy="5009006"/>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5553"/>
            <a:stretch/>
          </p:blipFill>
          <p:spPr bwMode="auto">
            <a:xfrm>
              <a:off x="539552" y="1268760"/>
              <a:ext cx="7878569" cy="5009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Straight Arrow Connector 6"/>
            <p:cNvCxnSpPr/>
            <p:nvPr/>
          </p:nvCxnSpPr>
          <p:spPr>
            <a:xfrm flipV="1">
              <a:off x="5940152" y="4437112"/>
              <a:ext cx="0" cy="151216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2771800" y="4293096"/>
              <a:ext cx="0" cy="151216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078433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05809"/>
            <a:ext cx="8229600" cy="1143000"/>
          </a:xfrm>
        </p:spPr>
        <p:txBody>
          <a:bodyPr/>
          <a:lstStyle/>
          <a:p>
            <a:r>
              <a:rPr lang="en-GB"/>
              <a:t>Common benign entities</a:t>
            </a:r>
          </a:p>
        </p:txBody>
      </p:sp>
    </p:spTree>
    <p:extLst>
      <p:ext uri="{BB962C8B-B14F-4D97-AF65-F5344CB8AC3E}">
        <p14:creationId xmlns:p14="http://schemas.microsoft.com/office/powerpoint/2010/main" val="41455683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468313" y="333375"/>
            <a:ext cx="8229600" cy="1143000"/>
          </a:xfrm>
        </p:spPr>
        <p:txBody>
          <a:bodyPr/>
          <a:lstStyle/>
          <a:p>
            <a:pPr eaLnBrk="1" hangingPunct="1"/>
            <a:r>
              <a:rPr lang="en-GB"/>
              <a:t>Seborrhoeic keratosis</a:t>
            </a:r>
          </a:p>
        </p:txBody>
      </p:sp>
      <p:sp>
        <p:nvSpPr>
          <p:cNvPr id="31747" name="Content Placeholder 2"/>
          <p:cNvSpPr>
            <a:spLocks noGrp="1"/>
          </p:cNvSpPr>
          <p:nvPr>
            <p:ph idx="1"/>
          </p:nvPr>
        </p:nvSpPr>
        <p:spPr>
          <a:xfrm>
            <a:off x="457200" y="1600200"/>
            <a:ext cx="8229600" cy="4997450"/>
          </a:xfrm>
        </p:spPr>
        <p:txBody>
          <a:bodyPr>
            <a:noAutofit/>
          </a:bodyPr>
          <a:lstStyle/>
          <a:p>
            <a:pPr eaLnBrk="1" hangingPunct="1">
              <a:buFontTx/>
              <a:buNone/>
            </a:pPr>
            <a:r>
              <a:rPr lang="en-GB" sz="1600"/>
              <a:t>	● Usually 40+ years</a:t>
            </a:r>
            <a:br>
              <a:rPr lang="en-GB" sz="1600"/>
            </a:br>
            <a:r>
              <a:rPr lang="en-GB" sz="1600"/>
              <a:t>● Benign, although may coexist with dysplasia or malignancy</a:t>
            </a:r>
            <a:br>
              <a:rPr lang="en-GB" sz="1600"/>
            </a:br>
            <a:r>
              <a:rPr lang="en-GB" sz="1600"/>
              <a:t>● Usually affects trunk, head and neck, extremities</a:t>
            </a:r>
            <a:br>
              <a:rPr lang="en-GB" sz="1600"/>
            </a:br>
            <a:r>
              <a:rPr lang="en-GB" sz="1600"/>
              <a:t>● Only hair bearing skin</a:t>
            </a:r>
          </a:p>
          <a:p>
            <a:pPr eaLnBrk="1" hangingPunct="1"/>
            <a:endParaRPr lang="en-GB" sz="1600"/>
          </a:p>
          <a:p>
            <a:pPr eaLnBrk="1" hangingPunct="1">
              <a:buFontTx/>
              <a:buNone/>
            </a:pPr>
            <a:r>
              <a:rPr lang="en-GB" sz="1600" b="1"/>
              <a:t>Stucco keratosis (common variant of </a:t>
            </a:r>
            <a:r>
              <a:rPr lang="en-GB" sz="1600" b="1" err="1"/>
              <a:t>Seb</a:t>
            </a:r>
            <a:r>
              <a:rPr lang="en-GB" sz="1600" b="1"/>
              <a:t> K)</a:t>
            </a:r>
          </a:p>
          <a:p>
            <a:pPr eaLnBrk="1" hangingPunct="1">
              <a:buFontTx/>
              <a:buNone/>
            </a:pPr>
            <a:r>
              <a:rPr lang="en-GB" sz="1600"/>
              <a:t>● men &gt;&gt; women,  extensor surfaces of arms/legs</a:t>
            </a:r>
          </a:p>
          <a:p>
            <a:pPr eaLnBrk="1" hangingPunct="1"/>
            <a:endParaRPr lang="en-GB" sz="1600"/>
          </a:p>
          <a:p>
            <a:pPr eaLnBrk="1" hangingPunct="1">
              <a:buFontTx/>
              <a:buNone/>
            </a:pPr>
            <a:r>
              <a:rPr lang="en-GB" sz="1600" b="1"/>
              <a:t>Microscopy</a:t>
            </a:r>
          </a:p>
          <a:p>
            <a:pPr eaLnBrk="1" hangingPunct="1"/>
            <a:r>
              <a:rPr lang="en-GB" sz="1600"/>
              <a:t>Basal keratinocyte proliferations, no atypia,  (smooth demarcation of lesion from dermis)</a:t>
            </a:r>
            <a:endParaRPr lang="en-GB" sz="1600" b="1"/>
          </a:p>
          <a:p>
            <a:pPr eaLnBrk="1" hangingPunct="1"/>
            <a:r>
              <a:rPr lang="en-GB" sz="1600"/>
              <a:t>Various patterns </a:t>
            </a:r>
            <a:r>
              <a:rPr lang="en-GB" sz="1600" b="1"/>
              <a:t>- </a:t>
            </a:r>
            <a:r>
              <a:rPr lang="en-GB" sz="1600" err="1"/>
              <a:t>a</a:t>
            </a:r>
            <a:r>
              <a:rPr lang="en-GB" sz="1600" i="1" err="1"/>
              <a:t>canthotic</a:t>
            </a:r>
            <a:r>
              <a:rPr lang="en-GB" sz="1600"/>
              <a:t>, irritated, clonal, hyperkeratotic and inverted follicular keratosis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6921"/>
          <a:stretch/>
        </p:blipFill>
        <p:spPr bwMode="auto">
          <a:xfrm>
            <a:off x="611560" y="150583"/>
            <a:ext cx="7506722" cy="6560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5122"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774" b="20529"/>
          <a:stretch/>
        </p:blipFill>
        <p:spPr bwMode="auto">
          <a:xfrm>
            <a:off x="107504" y="260648"/>
            <a:ext cx="4369529" cy="5688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20851"/>
          <a:stretch/>
        </p:blipFill>
        <p:spPr bwMode="auto">
          <a:xfrm rot="5400000">
            <a:off x="3918703" y="947671"/>
            <a:ext cx="5688632" cy="4314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95685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GB"/>
              <a:t>Keratinous (follicular) cysts</a:t>
            </a:r>
          </a:p>
        </p:txBody>
      </p:sp>
      <p:sp>
        <p:nvSpPr>
          <p:cNvPr id="13" name="Content Placeholder 12"/>
          <p:cNvSpPr>
            <a:spLocks noGrp="1"/>
          </p:cNvSpPr>
          <p:nvPr>
            <p:ph idx="1"/>
          </p:nvPr>
        </p:nvSpPr>
        <p:spPr/>
        <p:txBody>
          <a:bodyPr/>
          <a:lstStyle/>
          <a:p>
            <a:r>
              <a:rPr lang="en-GB"/>
              <a:t>Most skin cysts arise from the </a:t>
            </a:r>
            <a:r>
              <a:rPr lang="en-GB" err="1"/>
              <a:t>pilosebaceous</a:t>
            </a:r>
            <a:r>
              <a:rPr lang="en-GB"/>
              <a:t> unit</a:t>
            </a:r>
          </a:p>
          <a:p>
            <a:endParaRPr lang="en-GB"/>
          </a:p>
          <a:p>
            <a:r>
              <a:rPr lang="en-GB"/>
              <a:t>Common ones: </a:t>
            </a:r>
          </a:p>
          <a:p>
            <a:pPr lvl="1"/>
            <a:r>
              <a:rPr lang="en-GB"/>
              <a:t>Epidermoid cyst – follicular infundibulum</a:t>
            </a:r>
          </a:p>
          <a:p>
            <a:pPr lvl="1"/>
            <a:r>
              <a:rPr lang="en-GB"/>
              <a:t>Pilar cyst – follicular isthmus</a:t>
            </a:r>
          </a:p>
          <a:p>
            <a:pPr marL="0" indent="0">
              <a:buNone/>
            </a:pPr>
            <a:endParaRPr lang="en-GB"/>
          </a:p>
        </p:txBody>
      </p:sp>
    </p:spTree>
    <p:extLst>
      <p:ext uri="{BB962C8B-B14F-4D97-AF65-F5344CB8AC3E}">
        <p14:creationId xmlns:p14="http://schemas.microsoft.com/office/powerpoint/2010/main" val="32300975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Epidermoid cyst</a:t>
            </a:r>
          </a:p>
        </p:txBody>
      </p:sp>
      <p:sp>
        <p:nvSpPr>
          <p:cNvPr id="3" name="Content Placeholder 2"/>
          <p:cNvSpPr>
            <a:spLocks noGrp="1"/>
          </p:cNvSpPr>
          <p:nvPr>
            <p:ph idx="1"/>
          </p:nvPr>
        </p:nvSpPr>
        <p:spPr/>
        <p:txBody>
          <a:bodyPr>
            <a:normAutofit/>
          </a:bodyPr>
          <a:lstStyle/>
          <a:p>
            <a:r>
              <a:rPr lang="en-GB" sz="1600"/>
              <a:t>Young to middle aged usually affected</a:t>
            </a:r>
          </a:p>
          <a:p>
            <a:r>
              <a:rPr lang="en-GB" sz="1600"/>
              <a:t>Upper trunk, face and neck common sites</a:t>
            </a:r>
          </a:p>
          <a:p>
            <a:r>
              <a:rPr lang="en-GB" sz="1600"/>
              <a:t>Present as a dome shaped swelling sometimes with a punctum</a:t>
            </a:r>
          </a:p>
          <a:p>
            <a:endParaRPr lang="en-GB" sz="1600"/>
          </a:p>
          <a:p>
            <a:r>
              <a:rPr lang="en-GB" sz="1600"/>
              <a:t>Usually forms due to obstruction of the upper part of hair follicle or secondary to trauma</a:t>
            </a:r>
          </a:p>
          <a:p>
            <a:endParaRPr lang="en-GB" sz="1600"/>
          </a:p>
          <a:p>
            <a:r>
              <a:rPr lang="en-GB" sz="1600"/>
              <a:t>Rarely, may be associated with syndromes such as </a:t>
            </a:r>
            <a:r>
              <a:rPr lang="en-GB" sz="1600" err="1"/>
              <a:t>Gorlin-Goltz</a:t>
            </a:r>
            <a:r>
              <a:rPr lang="en-GB" sz="1600"/>
              <a:t> and Gardner syndrome if multiple</a:t>
            </a:r>
          </a:p>
          <a:p>
            <a:endParaRPr lang="en-GB" sz="1600"/>
          </a:p>
          <a:p>
            <a:r>
              <a:rPr lang="en-GB" sz="1600"/>
              <a:t>Diagnosis can be made on macroscopic examination – cheesy material oozes out on slicing, thin walled cyst  </a:t>
            </a:r>
          </a:p>
          <a:p>
            <a:endParaRPr lang="en-GB" sz="1600"/>
          </a:p>
          <a:p>
            <a:r>
              <a:rPr lang="en-GB" sz="1600"/>
              <a:t>Lined by keratinising squamous epithelium with granular cell layer, contain laminated keratin</a:t>
            </a:r>
          </a:p>
          <a:p>
            <a:endParaRPr lang="en-GB" sz="1600"/>
          </a:p>
        </p:txBody>
      </p:sp>
    </p:spTree>
    <p:extLst>
      <p:ext uri="{BB962C8B-B14F-4D97-AF65-F5344CB8AC3E}">
        <p14:creationId xmlns:p14="http://schemas.microsoft.com/office/powerpoint/2010/main" val="2707864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Outline</a:t>
            </a:r>
          </a:p>
        </p:txBody>
      </p:sp>
      <p:sp>
        <p:nvSpPr>
          <p:cNvPr id="3" name="Content Placeholder 2"/>
          <p:cNvSpPr>
            <a:spLocks noGrp="1"/>
          </p:cNvSpPr>
          <p:nvPr>
            <p:ph idx="1"/>
          </p:nvPr>
        </p:nvSpPr>
        <p:spPr/>
        <p:txBody>
          <a:bodyPr>
            <a:normAutofit lnSpcReduction="10000"/>
          </a:bodyPr>
          <a:lstStyle/>
          <a:p>
            <a:r>
              <a:rPr lang="en-GB"/>
              <a:t>Normal histology</a:t>
            </a:r>
          </a:p>
          <a:p>
            <a:endParaRPr lang="en-GB"/>
          </a:p>
          <a:p>
            <a:r>
              <a:rPr lang="en-GB"/>
              <a:t>Common benign entities</a:t>
            </a:r>
          </a:p>
          <a:p>
            <a:endParaRPr lang="en-GB"/>
          </a:p>
          <a:p>
            <a:r>
              <a:rPr lang="en-GB"/>
              <a:t>Common malignancies and pre invasive lesions</a:t>
            </a:r>
          </a:p>
          <a:p>
            <a:endParaRPr lang="en-GB"/>
          </a:p>
          <a:p>
            <a:r>
              <a:rPr lang="en-GB"/>
              <a:t>Melanocytic lesions</a:t>
            </a:r>
          </a:p>
        </p:txBody>
      </p:sp>
    </p:spTree>
    <p:extLst>
      <p:ext uri="{BB962C8B-B14F-4D97-AF65-F5344CB8AC3E}">
        <p14:creationId xmlns:p14="http://schemas.microsoft.com/office/powerpoint/2010/main" val="6682375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345793"/>
            <a:ext cx="7272808" cy="6312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369715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U:\EDUCATIONAL\st1 teaching\epid cyst.jp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90" r="5242"/>
          <a:stretch/>
        </p:blipFill>
        <p:spPr bwMode="auto">
          <a:xfrm>
            <a:off x="251520" y="750013"/>
            <a:ext cx="8712968" cy="5529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71044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4943"/>
          <a:stretch/>
        </p:blipFill>
        <p:spPr bwMode="auto">
          <a:xfrm>
            <a:off x="251520" y="980728"/>
            <a:ext cx="8846452" cy="5583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31569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Pilar cyst</a:t>
            </a:r>
          </a:p>
        </p:txBody>
      </p:sp>
      <p:sp>
        <p:nvSpPr>
          <p:cNvPr id="3" name="Content Placeholder 2"/>
          <p:cNvSpPr>
            <a:spLocks noGrp="1"/>
          </p:cNvSpPr>
          <p:nvPr>
            <p:ph idx="1"/>
          </p:nvPr>
        </p:nvSpPr>
        <p:spPr/>
        <p:txBody>
          <a:bodyPr>
            <a:normAutofit/>
          </a:bodyPr>
          <a:lstStyle/>
          <a:p>
            <a:r>
              <a:rPr lang="en-GB" sz="1600"/>
              <a:t>More common in females</a:t>
            </a:r>
          </a:p>
          <a:p>
            <a:r>
              <a:rPr lang="en-GB" sz="1600"/>
              <a:t>90% affect the scalp and </a:t>
            </a:r>
            <a:r>
              <a:rPr lang="en-GB" sz="1600" err="1"/>
              <a:t>approx</a:t>
            </a:r>
            <a:r>
              <a:rPr lang="en-GB" sz="1600"/>
              <a:t> 70% are multiple</a:t>
            </a:r>
          </a:p>
          <a:p>
            <a:r>
              <a:rPr lang="en-GB" sz="1600"/>
              <a:t>Devoid of a punctum</a:t>
            </a:r>
          </a:p>
          <a:p>
            <a:r>
              <a:rPr lang="en-GB" sz="1600"/>
              <a:t>Smooth yellowish intradermal swellings that shell out at surgery</a:t>
            </a:r>
          </a:p>
          <a:p>
            <a:endParaRPr lang="en-GB" sz="1600"/>
          </a:p>
          <a:p>
            <a:r>
              <a:rPr lang="en-GB" sz="1600"/>
              <a:t>May be hereditary</a:t>
            </a:r>
          </a:p>
          <a:p>
            <a:endParaRPr lang="en-GB" sz="1600"/>
          </a:p>
          <a:p>
            <a:r>
              <a:rPr lang="en-GB" sz="1600"/>
              <a:t>Diagnosis can be made on macroscopic examination – firm, yellowish cut surface with a thick capsule</a:t>
            </a:r>
          </a:p>
          <a:p>
            <a:endParaRPr lang="en-GB" sz="1600"/>
          </a:p>
          <a:p>
            <a:r>
              <a:rPr lang="en-GB" sz="1600"/>
              <a:t>Lined by keratinising squamous epithelium devoid of a granular cell layer, palisaded appearance, contain amorphous keratin</a:t>
            </a:r>
          </a:p>
          <a:p>
            <a:endParaRPr lang="en-GB" sz="1600"/>
          </a:p>
          <a:p>
            <a:endParaRPr lang="en-GB" sz="1600"/>
          </a:p>
          <a:p>
            <a:endParaRPr lang="en-GB" sz="1600"/>
          </a:p>
          <a:p>
            <a:endParaRPr lang="en-GB" sz="1600"/>
          </a:p>
          <a:p>
            <a:endParaRPr lang="en-GB" sz="1600"/>
          </a:p>
          <a:p>
            <a:endParaRPr lang="en-GB" sz="1600"/>
          </a:p>
          <a:p>
            <a:endParaRPr lang="en-GB" sz="1600"/>
          </a:p>
        </p:txBody>
      </p:sp>
    </p:spTree>
    <p:extLst>
      <p:ext uri="{BB962C8B-B14F-4D97-AF65-F5344CB8AC3E}">
        <p14:creationId xmlns:p14="http://schemas.microsoft.com/office/powerpoint/2010/main" val="9940271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a:p>
        </p:txBody>
      </p:sp>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389" r="3141"/>
          <a:stretch/>
        </p:blipFill>
        <p:spPr bwMode="auto">
          <a:xfrm>
            <a:off x="134074" y="404664"/>
            <a:ext cx="8887186" cy="5832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35400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277233" y="-273555"/>
            <a:ext cx="6445516" cy="7632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689943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714061"/>
            <a:ext cx="7416824" cy="5949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75382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395288" y="2565400"/>
            <a:ext cx="8229600" cy="1143000"/>
          </a:xfrm>
        </p:spPr>
        <p:txBody>
          <a:bodyPr/>
          <a:lstStyle/>
          <a:p>
            <a:pPr eaLnBrk="1" hangingPunct="1"/>
            <a:r>
              <a:rPr lang="en-GB"/>
              <a:t>Epidermal Dysplasia</a:t>
            </a: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1403648" y="260648"/>
            <a:ext cx="6970712" cy="1152525"/>
          </a:xfrm>
        </p:spPr>
        <p:txBody>
          <a:bodyPr>
            <a:normAutofit/>
          </a:bodyPr>
          <a:lstStyle/>
          <a:p>
            <a:pPr eaLnBrk="1" fontAlgn="auto" hangingPunct="1">
              <a:spcAft>
                <a:spcPts val="0"/>
              </a:spcAft>
              <a:defRPr/>
            </a:pPr>
            <a:r>
              <a:rPr lang="en-GB"/>
              <a:t>Actinic keratosis</a:t>
            </a:r>
            <a:endParaRPr lang="en-GB" sz="3200"/>
          </a:p>
        </p:txBody>
      </p:sp>
      <p:sp>
        <p:nvSpPr>
          <p:cNvPr id="41987" name="Content Placeholder 2"/>
          <p:cNvSpPr>
            <a:spLocks noGrp="1"/>
          </p:cNvSpPr>
          <p:nvPr>
            <p:ph idx="1"/>
          </p:nvPr>
        </p:nvSpPr>
        <p:spPr>
          <a:xfrm>
            <a:off x="323528" y="1412776"/>
            <a:ext cx="8363272" cy="4713387"/>
          </a:xfrm>
        </p:spPr>
        <p:txBody>
          <a:bodyPr>
            <a:noAutofit/>
          </a:bodyPr>
          <a:lstStyle/>
          <a:p>
            <a:pPr marL="274320" indent="-274320" eaLnBrk="1" fontAlgn="auto" hangingPunct="1">
              <a:spcAft>
                <a:spcPts val="0"/>
              </a:spcAft>
              <a:buClr>
                <a:schemeClr val="accent3"/>
              </a:buClr>
              <a:buFontTx/>
              <a:buNone/>
              <a:defRPr/>
            </a:pPr>
            <a:br>
              <a:rPr lang="en-GB" sz="1600"/>
            </a:br>
            <a:r>
              <a:rPr lang="en-GB" sz="1600"/>
              <a:t>● Build up of excessive keratin due to chronic exposure to sunlight</a:t>
            </a:r>
            <a:br>
              <a:rPr lang="en-GB" sz="1600"/>
            </a:br>
            <a:r>
              <a:rPr lang="en-GB" sz="1600"/>
              <a:t>● Sun-exposed sites (face, arms, dorsum of hands)</a:t>
            </a:r>
            <a:br>
              <a:rPr lang="en-GB" sz="1600"/>
            </a:br>
            <a:br>
              <a:rPr lang="en-GB" sz="1600"/>
            </a:br>
            <a:r>
              <a:rPr lang="en-GB" sz="1600" b="1"/>
              <a:t>Risk factors:</a:t>
            </a:r>
            <a:br>
              <a:rPr lang="en-GB" sz="1600"/>
            </a:br>
            <a:r>
              <a:rPr lang="en-GB" sz="1600"/>
              <a:t>● Fair skin, ionizing radiation, hydrocarbon or arsenic exposure, renal transplant</a:t>
            </a:r>
            <a:br>
              <a:rPr lang="en-GB" sz="1600"/>
            </a:br>
            <a:br>
              <a:rPr lang="en-GB" sz="1600"/>
            </a:br>
            <a:r>
              <a:rPr lang="en-GB" sz="1600" b="1"/>
              <a:t>Variants:</a:t>
            </a:r>
            <a:br>
              <a:rPr lang="en-GB" sz="1600"/>
            </a:br>
            <a:r>
              <a:rPr lang="en-GB" sz="1600"/>
              <a:t>● </a:t>
            </a:r>
            <a:r>
              <a:rPr lang="en-GB" sz="1600" b="1" err="1"/>
              <a:t>Acantholytic</a:t>
            </a:r>
            <a:r>
              <a:rPr lang="en-GB" sz="1600" b="1"/>
              <a:t>:</a:t>
            </a:r>
            <a:r>
              <a:rPr lang="en-GB" sz="1600"/>
              <a:t> lack of intercellular adhesion </a:t>
            </a:r>
            <a:br>
              <a:rPr lang="en-GB" sz="1600"/>
            </a:br>
            <a:r>
              <a:rPr lang="en-GB" sz="1600"/>
              <a:t>● </a:t>
            </a:r>
            <a:r>
              <a:rPr lang="en-GB" sz="1600" b="1"/>
              <a:t>Atrophic:</a:t>
            </a:r>
            <a:r>
              <a:rPr lang="en-GB" sz="1600"/>
              <a:t> epidermis has only 3-4 layers of keratinocytes</a:t>
            </a:r>
            <a:br>
              <a:rPr lang="en-GB" sz="1600"/>
            </a:br>
            <a:r>
              <a:rPr lang="en-GB" sz="1600"/>
              <a:t>● </a:t>
            </a:r>
            <a:r>
              <a:rPr lang="en-GB" sz="1600" b="1"/>
              <a:t>Basaloid</a:t>
            </a:r>
            <a:br>
              <a:rPr lang="en-GB" sz="1600"/>
            </a:br>
            <a:r>
              <a:rPr lang="en-GB" sz="1600"/>
              <a:t>● </a:t>
            </a:r>
            <a:r>
              <a:rPr lang="en-GB" sz="1600" b="1"/>
              <a:t>Bowenoid:</a:t>
            </a:r>
            <a:r>
              <a:rPr lang="en-GB" sz="1600"/>
              <a:t> full thickness atypia</a:t>
            </a:r>
            <a:br>
              <a:rPr lang="en-GB" sz="1600"/>
            </a:br>
            <a:r>
              <a:rPr lang="en-GB" sz="1600"/>
              <a:t>● </a:t>
            </a:r>
            <a:r>
              <a:rPr lang="en-GB" sz="1600" b="1"/>
              <a:t>Hyperkeratotic:</a:t>
            </a:r>
            <a:r>
              <a:rPr lang="en-GB" sz="1600"/>
              <a:t> with cutaneous horn</a:t>
            </a:r>
            <a:br>
              <a:rPr lang="en-GB" sz="1600"/>
            </a:br>
            <a:r>
              <a:rPr lang="en-GB" sz="1600"/>
              <a:t>● </a:t>
            </a:r>
            <a:r>
              <a:rPr lang="en-GB" sz="1600" b="1" err="1"/>
              <a:t>Pagetoid</a:t>
            </a:r>
            <a:endParaRPr lang="en-GB" sz="1600" b="1"/>
          </a:p>
          <a:p>
            <a:pPr marL="274320" indent="-274320" eaLnBrk="1" fontAlgn="auto" hangingPunct="1">
              <a:spcAft>
                <a:spcPts val="0"/>
              </a:spcAft>
              <a:buClr>
                <a:schemeClr val="accent3"/>
              </a:buClr>
              <a:buFontTx/>
              <a:buNone/>
              <a:defRPr/>
            </a:pPr>
            <a:endParaRPr lang="en-GB" sz="1600" b="1"/>
          </a:p>
          <a:p>
            <a:pPr marL="274320" indent="-274320" eaLnBrk="1" fontAlgn="auto" hangingPunct="1">
              <a:spcAft>
                <a:spcPts val="0"/>
              </a:spcAft>
              <a:buClr>
                <a:schemeClr val="accent3"/>
              </a:buClr>
              <a:buFontTx/>
              <a:buNone/>
              <a:defRPr/>
            </a:pPr>
            <a:r>
              <a:rPr lang="en-GB" sz="1600" b="1"/>
              <a:t>Histology:</a:t>
            </a:r>
          </a:p>
          <a:p>
            <a:pPr marL="274320" indent="-274320">
              <a:buClr>
                <a:schemeClr val="accent3"/>
              </a:buClr>
              <a:buNone/>
              <a:defRPr/>
            </a:pPr>
            <a:r>
              <a:rPr lang="en-GB" sz="1600"/>
              <a:t>● &lt;full thickness keratinocyte atypia and disorderly maturation, hyperkeratosis, parakeratosis</a:t>
            </a:r>
          </a:p>
          <a:p>
            <a:pPr marL="274320" indent="-274320">
              <a:buClr>
                <a:schemeClr val="accent3"/>
              </a:buClr>
              <a:buNone/>
              <a:defRPr/>
            </a:pPr>
            <a:r>
              <a:rPr lang="en-GB" sz="1600"/>
              <a:t>● Usually loss of granular layer</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6" name="Picture 4"/>
          <p:cNvPicPr>
            <a:picLocks noChangeAspect="1" noChangeArrowheads="1"/>
          </p:cNvPicPr>
          <p:nvPr/>
        </p:nvPicPr>
        <p:blipFill rotWithShape="1">
          <a:blip r:embed="rId3" cstate="print"/>
          <a:srcRect l="26586" t="3155"/>
          <a:stretch/>
        </p:blipFill>
        <p:spPr bwMode="auto">
          <a:xfrm>
            <a:off x="593060" y="72497"/>
            <a:ext cx="6859259" cy="6785504"/>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57200" y="2286000"/>
            <a:ext cx="8229600" cy="1143000"/>
          </a:xfrm>
        </p:spPr>
        <p:txBody>
          <a:bodyPr/>
          <a:lstStyle/>
          <a:p>
            <a:r>
              <a:rPr lang="en-GB"/>
              <a:t>Normal histology</a:t>
            </a:r>
          </a:p>
        </p:txBody>
      </p:sp>
    </p:spTree>
    <p:extLst>
      <p:ext uri="{BB962C8B-B14F-4D97-AF65-F5344CB8AC3E}">
        <p14:creationId xmlns:p14="http://schemas.microsoft.com/office/powerpoint/2010/main" val="24978991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pPr eaLnBrk="1" hangingPunct="1"/>
            <a:r>
              <a:rPr lang="en-GB"/>
              <a:t>Bowen’s disease</a:t>
            </a:r>
          </a:p>
        </p:txBody>
      </p:sp>
      <p:sp>
        <p:nvSpPr>
          <p:cNvPr id="50179" name="Content Placeholder 2"/>
          <p:cNvSpPr>
            <a:spLocks noGrp="1"/>
          </p:cNvSpPr>
          <p:nvPr>
            <p:ph idx="1"/>
          </p:nvPr>
        </p:nvSpPr>
        <p:spPr/>
        <p:txBody>
          <a:bodyPr/>
          <a:lstStyle/>
          <a:p>
            <a:pPr eaLnBrk="1" hangingPunct="1">
              <a:buFontTx/>
              <a:buNone/>
            </a:pPr>
            <a:br>
              <a:rPr lang="en-GB" sz="1200"/>
            </a:br>
            <a:endParaRPr lang="en-GB" sz="1200"/>
          </a:p>
          <a:p>
            <a:pPr eaLnBrk="1" hangingPunct="1"/>
            <a:r>
              <a:rPr lang="en-GB" sz="1800"/>
              <a:t>Full thickness dysplasia of epidermis</a:t>
            </a:r>
          </a:p>
          <a:p>
            <a:pPr eaLnBrk="1" hangingPunct="1">
              <a:buNone/>
            </a:pPr>
            <a:r>
              <a:rPr lang="en-GB" sz="1800"/>
              <a:t>	</a:t>
            </a:r>
          </a:p>
          <a:p>
            <a:pPr eaLnBrk="1" hangingPunct="1"/>
            <a:r>
              <a:rPr lang="en-GB" sz="1800"/>
              <a:t>Often on skin NOT exposed to sunlight, such as trunk</a:t>
            </a:r>
          </a:p>
          <a:p>
            <a:pPr eaLnBrk="1" hangingPunct="1"/>
            <a:endParaRPr lang="en-GB" sz="1800"/>
          </a:p>
          <a:p>
            <a:pPr eaLnBrk="1" hangingPunct="1"/>
            <a:r>
              <a:rPr lang="en-GB" sz="1800"/>
              <a:t>May be associated with immunosuppression</a:t>
            </a:r>
          </a:p>
          <a:p>
            <a:pPr eaLnBrk="1" hangingPunct="1">
              <a:buNone/>
            </a:pPr>
            <a:endParaRPr lang="en-GB" sz="1800"/>
          </a:p>
          <a:p>
            <a:pPr eaLnBrk="1" hangingPunct="1"/>
            <a:r>
              <a:rPr lang="en-GB" sz="1800"/>
              <a:t>Can also be seen on sun exposed areas (often referred to as Bowenoid AK)</a:t>
            </a:r>
          </a:p>
          <a:p>
            <a:pPr marL="0" indent="0" eaLnBrk="1" hangingPunct="1">
              <a:buNone/>
            </a:pPr>
            <a:br>
              <a:rPr lang="en-GB" sz="1800"/>
            </a:br>
            <a:endParaRPr lang="en-GB" sz="1800"/>
          </a:p>
          <a:p>
            <a:pPr eaLnBrk="1" hangingPunct="1"/>
            <a:endParaRPr lang="en-GB" sz="120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8" name="Picture 4"/>
          <p:cNvPicPr>
            <a:picLocks noChangeAspect="1" noChangeArrowheads="1"/>
          </p:cNvPicPr>
          <p:nvPr/>
        </p:nvPicPr>
        <p:blipFill rotWithShape="1">
          <a:blip r:embed="rId3" cstate="print"/>
          <a:srcRect l="19925"/>
          <a:stretch/>
        </p:blipFill>
        <p:spPr bwMode="auto">
          <a:xfrm>
            <a:off x="971600" y="329288"/>
            <a:ext cx="6912768" cy="6473471"/>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eaLnBrk="1" hangingPunct="1"/>
            <a:endParaRPr lang="en-US"/>
          </a:p>
        </p:txBody>
      </p:sp>
      <p:sp>
        <p:nvSpPr>
          <p:cNvPr id="53251" name="Rectangle 3"/>
          <p:cNvSpPr>
            <a:spLocks noGrp="1" noChangeArrowheads="1"/>
          </p:cNvSpPr>
          <p:nvPr>
            <p:ph idx="1"/>
          </p:nvPr>
        </p:nvSpPr>
        <p:spPr/>
        <p:txBody>
          <a:bodyPr/>
          <a:lstStyle/>
          <a:p>
            <a:pPr eaLnBrk="1" hangingPunct="1"/>
            <a:endParaRPr lang="en-US"/>
          </a:p>
        </p:txBody>
      </p:sp>
      <p:pic>
        <p:nvPicPr>
          <p:cNvPr id="53252" name="Picture 4"/>
          <p:cNvPicPr>
            <a:picLocks noChangeAspect="1" noChangeArrowheads="1"/>
          </p:cNvPicPr>
          <p:nvPr/>
        </p:nvPicPr>
        <p:blipFill>
          <a:blip r:embed="rId3" cstate="print"/>
          <a:srcRect/>
          <a:stretch>
            <a:fillRect/>
          </a:stretch>
        </p:blipFill>
        <p:spPr bwMode="auto">
          <a:xfrm>
            <a:off x="179388" y="134938"/>
            <a:ext cx="8785225" cy="6586537"/>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132856"/>
            <a:ext cx="8229600" cy="1143000"/>
          </a:xfrm>
        </p:spPr>
        <p:txBody>
          <a:bodyPr/>
          <a:lstStyle/>
          <a:p>
            <a:r>
              <a:rPr lang="en-GB"/>
              <a:t>Basal cell carcinoma</a:t>
            </a:r>
          </a:p>
        </p:txBody>
      </p:sp>
    </p:spTree>
    <p:extLst>
      <p:ext uri="{BB962C8B-B14F-4D97-AF65-F5344CB8AC3E}">
        <p14:creationId xmlns:p14="http://schemas.microsoft.com/office/powerpoint/2010/main" val="19482610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a:xfrm>
            <a:off x="1116013" y="692150"/>
            <a:ext cx="8229600" cy="565150"/>
          </a:xfrm>
        </p:spPr>
        <p:txBody>
          <a:bodyPr>
            <a:normAutofit fontScale="90000"/>
          </a:bodyPr>
          <a:lstStyle/>
          <a:p>
            <a:pPr eaLnBrk="1" fontAlgn="auto" hangingPunct="1">
              <a:spcAft>
                <a:spcPts val="0"/>
              </a:spcAft>
              <a:defRPr/>
            </a:pPr>
            <a:r>
              <a:rPr lang="en-US"/>
              <a:t>Basal cell carcinoma</a:t>
            </a:r>
          </a:p>
        </p:txBody>
      </p:sp>
      <p:sp>
        <p:nvSpPr>
          <p:cNvPr id="80899" name="Content Placeholder 2"/>
          <p:cNvSpPr>
            <a:spLocks noGrp="1"/>
          </p:cNvSpPr>
          <p:nvPr>
            <p:ph idx="1"/>
          </p:nvPr>
        </p:nvSpPr>
        <p:spPr>
          <a:xfrm>
            <a:off x="468313" y="1412875"/>
            <a:ext cx="8229600" cy="4781550"/>
          </a:xfrm>
        </p:spPr>
        <p:txBody>
          <a:bodyPr>
            <a:normAutofit/>
          </a:bodyPr>
          <a:lstStyle/>
          <a:p>
            <a:pPr eaLnBrk="1" hangingPunct="1"/>
            <a:r>
              <a:rPr lang="en-GB" sz="1600"/>
              <a:t>Most common malignancy of skin, constitutes ~80% of all skin cancers</a:t>
            </a:r>
          </a:p>
          <a:p>
            <a:pPr eaLnBrk="1" hangingPunct="1"/>
            <a:r>
              <a:rPr lang="en-GB" sz="1600"/>
              <a:t>Usually in patients &gt;40 years of age </a:t>
            </a:r>
          </a:p>
          <a:p>
            <a:pPr eaLnBrk="1" hangingPunct="1"/>
            <a:r>
              <a:rPr lang="en-GB" sz="1600"/>
              <a:t>men &gt;women (</a:t>
            </a:r>
            <a:r>
              <a:rPr lang="en-GB" sz="1600" err="1"/>
              <a:t>male:female</a:t>
            </a:r>
            <a:r>
              <a:rPr lang="en-GB" sz="1600"/>
              <a:t> = 1.6:1) </a:t>
            </a:r>
          </a:p>
          <a:p>
            <a:pPr eaLnBrk="1" hangingPunct="1"/>
            <a:endParaRPr lang="en-GB" sz="1600"/>
          </a:p>
          <a:p>
            <a:pPr eaLnBrk="1" hangingPunct="1"/>
            <a:r>
              <a:rPr lang="en-GB" sz="1600" b="1"/>
              <a:t>Sites</a:t>
            </a:r>
          </a:p>
          <a:p>
            <a:pPr eaLnBrk="1" hangingPunct="1"/>
            <a:r>
              <a:rPr lang="en-GB" sz="1600"/>
              <a:t>Mainly sun exposed skin, in any hair bearing area (e.g. head and neck) </a:t>
            </a:r>
          </a:p>
          <a:p>
            <a:pPr eaLnBrk="1" hangingPunct="1">
              <a:buFontTx/>
              <a:buNone/>
            </a:pPr>
            <a:endParaRPr lang="en-GB" sz="1600"/>
          </a:p>
          <a:p>
            <a:pPr eaLnBrk="1" hangingPunct="1"/>
            <a:r>
              <a:rPr lang="en-GB" sz="1600" b="1"/>
              <a:t>Aetiology</a:t>
            </a:r>
          </a:p>
          <a:p>
            <a:pPr eaLnBrk="1" hangingPunct="1"/>
            <a:r>
              <a:rPr lang="en-GB" sz="1600"/>
              <a:t>Associated with UV light exposure (particularly intermittent intense exposure), history of radiation treatment </a:t>
            </a:r>
          </a:p>
          <a:p>
            <a:pPr eaLnBrk="1" hangingPunct="1"/>
            <a:r>
              <a:rPr lang="en-GB" sz="1600"/>
              <a:t>Associated with various syndromes: </a:t>
            </a:r>
            <a:r>
              <a:rPr lang="en-GB" sz="1600" err="1"/>
              <a:t>Gorlin</a:t>
            </a:r>
            <a:r>
              <a:rPr lang="en-GB" sz="1600"/>
              <a:t> syndrome</a:t>
            </a:r>
          </a:p>
          <a:p>
            <a:pPr eaLnBrk="1" hangingPunct="1"/>
            <a:endParaRPr lang="en-GB" sz="1600"/>
          </a:p>
          <a:p>
            <a:pPr eaLnBrk="1" hangingPunct="1"/>
            <a:r>
              <a:rPr lang="en-GB" sz="1600" b="1"/>
              <a:t>Subtypes</a:t>
            </a:r>
          </a:p>
          <a:p>
            <a:r>
              <a:rPr lang="en-GB" sz="1600"/>
              <a:t>Low risk subtypes - Nodular, superficial, </a:t>
            </a:r>
            <a:r>
              <a:rPr lang="en-GB" sz="1600" err="1"/>
              <a:t>fibroepithelioma</a:t>
            </a:r>
            <a:r>
              <a:rPr lang="en-GB" sz="1600"/>
              <a:t> of </a:t>
            </a:r>
            <a:r>
              <a:rPr lang="en-GB" sz="1600" err="1"/>
              <a:t>Pinkus</a:t>
            </a:r>
            <a:endParaRPr lang="en-GB" sz="1600"/>
          </a:p>
          <a:p>
            <a:r>
              <a:rPr lang="en-GB" sz="1600"/>
              <a:t>High risk subtypes - Infiltrative, </a:t>
            </a:r>
            <a:r>
              <a:rPr lang="en-GB" sz="1600" err="1"/>
              <a:t>morphoeic</a:t>
            </a:r>
            <a:r>
              <a:rPr lang="en-GB" sz="1600"/>
              <a:t>, </a:t>
            </a:r>
            <a:r>
              <a:rPr lang="en-GB" sz="1600" err="1"/>
              <a:t>micronodular</a:t>
            </a:r>
            <a:r>
              <a:rPr lang="en-GB" sz="1600"/>
              <a:t>, basosquamous, sarcomatoid</a:t>
            </a:r>
          </a:p>
          <a:p>
            <a:pPr marL="0" indent="0" eaLnBrk="1" hangingPunct="1">
              <a:buNone/>
            </a:pPr>
            <a:endParaRPr lang="en-GB" sz="1200"/>
          </a:p>
          <a:p>
            <a:pPr eaLnBrk="1" hangingPunct="1"/>
            <a:endParaRPr lang="en-GB" sz="12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621124" y="1013304"/>
            <a:ext cx="5993758" cy="4536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4509"/>
          <a:stretch/>
        </p:blipFill>
        <p:spPr bwMode="auto">
          <a:xfrm rot="5400000">
            <a:off x="3763922" y="1149878"/>
            <a:ext cx="6008641" cy="4248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195736" y="6278435"/>
            <a:ext cx="3240360" cy="369332"/>
          </a:xfrm>
          <a:prstGeom prst="rect">
            <a:avLst/>
          </a:prstGeom>
          <a:noFill/>
        </p:spPr>
        <p:txBody>
          <a:bodyPr wrap="square" rtlCol="0">
            <a:spAutoFit/>
          </a:bodyPr>
          <a:lstStyle/>
          <a:p>
            <a:pPr algn="ctr"/>
            <a:r>
              <a:rPr lang="en-GB"/>
              <a:t>Superficial BCC</a:t>
            </a:r>
          </a:p>
        </p:txBody>
      </p:sp>
    </p:spTree>
    <p:extLst>
      <p:ext uri="{BB962C8B-B14F-4D97-AF65-F5344CB8AC3E}">
        <p14:creationId xmlns:p14="http://schemas.microsoft.com/office/powerpoint/2010/main" val="4197461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2051"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rot="5400000">
            <a:off x="-679362" y="1057959"/>
            <a:ext cx="6264696" cy="4382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617992" y="1158250"/>
            <a:ext cx="6276651" cy="4193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514750" y="6401519"/>
            <a:ext cx="2304256" cy="369332"/>
          </a:xfrm>
          <a:prstGeom prst="rect">
            <a:avLst/>
          </a:prstGeom>
          <a:noFill/>
        </p:spPr>
        <p:txBody>
          <a:bodyPr wrap="square" rtlCol="0">
            <a:spAutoFit/>
          </a:bodyPr>
          <a:lstStyle/>
          <a:p>
            <a:pPr algn="ctr"/>
            <a:r>
              <a:rPr lang="en-GB"/>
              <a:t>Nodular BCC</a:t>
            </a:r>
          </a:p>
        </p:txBody>
      </p:sp>
    </p:spTree>
    <p:extLst>
      <p:ext uri="{BB962C8B-B14F-4D97-AF65-F5344CB8AC3E}">
        <p14:creationId xmlns:p14="http://schemas.microsoft.com/office/powerpoint/2010/main" val="16849753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27" t="19022" b="9555"/>
          <a:stretch/>
        </p:blipFill>
        <p:spPr bwMode="auto">
          <a:xfrm rot="5400000">
            <a:off x="-651462" y="1235638"/>
            <a:ext cx="6342468" cy="410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641400" y="1335264"/>
            <a:ext cx="6367640" cy="3930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691680" y="6484272"/>
            <a:ext cx="3168352" cy="369332"/>
          </a:xfrm>
          <a:prstGeom prst="rect">
            <a:avLst/>
          </a:prstGeom>
          <a:noFill/>
        </p:spPr>
        <p:txBody>
          <a:bodyPr wrap="square" rtlCol="0">
            <a:spAutoFit/>
          </a:bodyPr>
          <a:lstStyle/>
          <a:p>
            <a:pPr algn="ctr"/>
            <a:r>
              <a:rPr lang="en-GB"/>
              <a:t>Infiltrative BCC</a:t>
            </a:r>
          </a:p>
        </p:txBody>
      </p:sp>
    </p:spTree>
    <p:extLst>
      <p:ext uri="{BB962C8B-B14F-4D97-AF65-F5344CB8AC3E}">
        <p14:creationId xmlns:p14="http://schemas.microsoft.com/office/powerpoint/2010/main" val="12791377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462" y="9389"/>
            <a:ext cx="4355530" cy="6385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610533" y="947480"/>
            <a:ext cx="6385063" cy="4508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411760" y="6453336"/>
            <a:ext cx="2664296" cy="369332"/>
          </a:xfrm>
          <a:prstGeom prst="rect">
            <a:avLst/>
          </a:prstGeom>
          <a:noFill/>
        </p:spPr>
        <p:txBody>
          <a:bodyPr wrap="square" rtlCol="0">
            <a:spAutoFit/>
          </a:bodyPr>
          <a:lstStyle/>
          <a:p>
            <a:pPr algn="ctr"/>
            <a:r>
              <a:rPr lang="en-GB" err="1"/>
              <a:t>Micronodular</a:t>
            </a:r>
            <a:r>
              <a:rPr lang="en-GB"/>
              <a:t> BCC</a:t>
            </a:r>
          </a:p>
        </p:txBody>
      </p:sp>
    </p:spTree>
    <p:extLst>
      <p:ext uri="{BB962C8B-B14F-4D97-AF65-F5344CB8AC3E}">
        <p14:creationId xmlns:p14="http://schemas.microsoft.com/office/powerpoint/2010/main" val="21059373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Reporting BCC</a:t>
            </a:r>
          </a:p>
        </p:txBody>
      </p:sp>
      <p:sp>
        <p:nvSpPr>
          <p:cNvPr id="3" name="Content Placeholder 2"/>
          <p:cNvSpPr>
            <a:spLocks noGrp="1"/>
          </p:cNvSpPr>
          <p:nvPr>
            <p:ph idx="1"/>
          </p:nvPr>
        </p:nvSpPr>
        <p:spPr/>
        <p:txBody>
          <a:bodyPr>
            <a:normAutofit fontScale="85000" lnSpcReduction="10000"/>
          </a:bodyPr>
          <a:lstStyle/>
          <a:p>
            <a:r>
              <a:rPr lang="en-GB"/>
              <a:t>Low and high risk subtypes</a:t>
            </a:r>
          </a:p>
          <a:p>
            <a:endParaRPr lang="en-GB"/>
          </a:p>
          <a:p>
            <a:r>
              <a:rPr lang="en-GB"/>
              <a:t>Deep invasion (</a:t>
            </a:r>
            <a:r>
              <a:rPr lang="en-GB" sz="2800"/>
              <a:t>thickness &gt;6mm, invasion beyond subcutis</a:t>
            </a:r>
            <a:r>
              <a:rPr lang="en-GB"/>
              <a:t>)</a:t>
            </a:r>
          </a:p>
          <a:p>
            <a:endParaRPr lang="en-GB"/>
          </a:p>
          <a:p>
            <a:r>
              <a:rPr lang="en-GB"/>
              <a:t>Perineural invasion (</a:t>
            </a:r>
            <a:r>
              <a:rPr lang="en-GB" sz="2800"/>
              <a:t>also, lymphovascular invasion but exceedingly rare</a:t>
            </a:r>
            <a:r>
              <a:rPr lang="en-GB"/>
              <a:t>)</a:t>
            </a:r>
          </a:p>
          <a:p>
            <a:endParaRPr lang="en-GB"/>
          </a:p>
          <a:p>
            <a:r>
              <a:rPr lang="en-GB"/>
              <a:t>Margins</a:t>
            </a:r>
          </a:p>
          <a:p>
            <a:endParaRPr lang="en-GB"/>
          </a:p>
          <a:p>
            <a:r>
              <a:rPr lang="en-GB"/>
              <a:t>Stage</a:t>
            </a:r>
          </a:p>
          <a:p>
            <a:pPr marL="0" indent="0">
              <a:buNone/>
            </a:pPr>
            <a:endParaRPr lang="en-GB"/>
          </a:p>
        </p:txBody>
      </p:sp>
    </p:spTree>
    <p:extLst>
      <p:ext uri="{BB962C8B-B14F-4D97-AF65-F5344CB8AC3E}">
        <p14:creationId xmlns:p14="http://schemas.microsoft.com/office/powerpoint/2010/main" val="19082601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146" name="Title 1"/>
          <p:cNvSpPr>
            <a:spLocks noGrp="1"/>
          </p:cNvSpPr>
          <p:nvPr>
            <p:ph type="title"/>
          </p:nvPr>
        </p:nvSpPr>
        <p:spPr>
          <a:xfrm>
            <a:off x="467544" y="260648"/>
            <a:ext cx="8229600" cy="1143000"/>
          </a:xfrm>
        </p:spPr>
        <p:txBody>
          <a:bodyPr>
            <a:normAutofit/>
          </a:bodyPr>
          <a:lstStyle/>
          <a:p>
            <a:pPr eaLnBrk="1" hangingPunct="1"/>
            <a:r>
              <a:rPr lang="en-GB"/>
              <a:t>Layers of Skin</a:t>
            </a:r>
          </a:p>
        </p:txBody>
      </p:sp>
      <p:sp>
        <p:nvSpPr>
          <p:cNvPr id="6147" name="Content Placeholder 2"/>
          <p:cNvSpPr>
            <a:spLocks noGrp="1"/>
          </p:cNvSpPr>
          <p:nvPr>
            <p:ph idx="1"/>
          </p:nvPr>
        </p:nvSpPr>
        <p:spPr>
          <a:xfrm>
            <a:off x="457200" y="1600200"/>
            <a:ext cx="8229600" cy="4852988"/>
          </a:xfrm>
        </p:spPr>
        <p:txBody>
          <a:bodyPr>
            <a:noAutofit/>
          </a:bodyPr>
          <a:lstStyle/>
          <a:p>
            <a:r>
              <a:rPr lang="en-GB" sz="2400"/>
              <a:t> Epidermis</a:t>
            </a:r>
          </a:p>
          <a:p>
            <a:pPr lvl="1"/>
            <a:r>
              <a:rPr lang="en-GB" sz="2000"/>
              <a:t>Keratinising squamous epithelium </a:t>
            </a:r>
          </a:p>
          <a:p>
            <a:r>
              <a:rPr lang="en-GB" sz="2400"/>
              <a:t> Dermis</a:t>
            </a:r>
          </a:p>
          <a:p>
            <a:pPr eaLnBrk="1" hangingPunct="1">
              <a:buFontTx/>
              <a:buNone/>
            </a:pPr>
            <a:r>
              <a:rPr lang="en-GB" sz="2400"/>
              <a:t>	</a:t>
            </a:r>
            <a:r>
              <a:rPr lang="en-GB" sz="2000"/>
              <a:t>a) papillary layer</a:t>
            </a:r>
          </a:p>
          <a:p>
            <a:pPr lvl="3" eaLnBrk="1" hangingPunct="1"/>
            <a:r>
              <a:rPr lang="en-GB"/>
              <a:t>small blood vessels, lymph &amp; nerves</a:t>
            </a:r>
          </a:p>
          <a:p>
            <a:pPr lvl="3" eaLnBrk="1" hangingPunct="1"/>
            <a:r>
              <a:rPr lang="en-GB"/>
              <a:t>fine collagen &amp; elastic fibres</a:t>
            </a:r>
          </a:p>
          <a:p>
            <a:pPr eaLnBrk="1" hangingPunct="1">
              <a:buFontTx/>
              <a:buNone/>
            </a:pPr>
            <a:r>
              <a:rPr lang="en-GB" sz="2000"/>
              <a:t>	b) reticular layer</a:t>
            </a:r>
          </a:p>
          <a:p>
            <a:pPr lvl="3" eaLnBrk="1" hangingPunct="1"/>
            <a:r>
              <a:rPr lang="en-GB"/>
              <a:t>vascular plexus, lymph, nerves &amp; appendages</a:t>
            </a:r>
          </a:p>
          <a:p>
            <a:pPr lvl="3" eaLnBrk="1" hangingPunct="1"/>
            <a:r>
              <a:rPr lang="en-GB"/>
              <a:t>compact collagen fibres &amp; thick elastic fibres</a:t>
            </a:r>
          </a:p>
          <a:p>
            <a:r>
              <a:rPr lang="en-GB" sz="2400"/>
              <a:t>Subcutaneous</a:t>
            </a:r>
          </a:p>
          <a:p>
            <a:pPr lvl="1"/>
            <a:r>
              <a:rPr lang="en-GB" sz="2000"/>
              <a:t>mainly adipose tissue</a:t>
            </a:r>
          </a:p>
        </p:txBody>
      </p:sp>
    </p:spTree>
  </p:cSld>
  <p:clrMapOvr>
    <a:overrideClrMapping bg1="lt1" tx1="dk1" bg2="lt2" tx2="dk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2636912"/>
            <a:ext cx="8229600" cy="1143000"/>
          </a:xfrm>
        </p:spPr>
        <p:txBody>
          <a:bodyPr/>
          <a:lstStyle/>
          <a:p>
            <a:r>
              <a:rPr lang="en-GB"/>
              <a:t>Squamous cell carcinoma</a:t>
            </a:r>
          </a:p>
        </p:txBody>
      </p:sp>
    </p:spTree>
    <p:extLst>
      <p:ext uri="{BB962C8B-B14F-4D97-AF65-F5344CB8AC3E}">
        <p14:creationId xmlns:p14="http://schemas.microsoft.com/office/powerpoint/2010/main" val="19266513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a:xfrm>
            <a:off x="914400" y="260350"/>
            <a:ext cx="8229600" cy="1143000"/>
          </a:xfrm>
        </p:spPr>
        <p:txBody>
          <a:bodyPr/>
          <a:lstStyle/>
          <a:p>
            <a:pPr eaLnBrk="1" hangingPunct="1"/>
            <a:r>
              <a:rPr lang="en-GB"/>
              <a:t>Squamous Cell Carcinoma</a:t>
            </a:r>
          </a:p>
        </p:txBody>
      </p:sp>
      <p:sp>
        <p:nvSpPr>
          <p:cNvPr id="58371" name="Content Placeholder 2"/>
          <p:cNvSpPr>
            <a:spLocks noGrp="1"/>
          </p:cNvSpPr>
          <p:nvPr>
            <p:ph idx="1"/>
          </p:nvPr>
        </p:nvSpPr>
        <p:spPr>
          <a:xfrm>
            <a:off x="457200" y="1600200"/>
            <a:ext cx="8229600" cy="4829175"/>
          </a:xfrm>
        </p:spPr>
        <p:txBody>
          <a:bodyPr>
            <a:normAutofit/>
          </a:bodyPr>
          <a:lstStyle/>
          <a:p>
            <a:pPr marL="274320" indent="-274320" eaLnBrk="1" fontAlgn="auto" hangingPunct="1">
              <a:spcAft>
                <a:spcPts val="0"/>
              </a:spcAft>
              <a:buClr>
                <a:schemeClr val="accent3"/>
              </a:buClr>
              <a:buFontTx/>
              <a:buNone/>
              <a:defRPr/>
            </a:pPr>
            <a:r>
              <a:rPr lang="en-GB" sz="1400"/>
              <a:t>2nd most common invasive skin cancer, after basal cell carcinoma </a:t>
            </a:r>
          </a:p>
          <a:p>
            <a:pPr marL="274320" indent="-274320" eaLnBrk="1" fontAlgn="auto" hangingPunct="1">
              <a:spcAft>
                <a:spcPts val="0"/>
              </a:spcAft>
              <a:buClr>
                <a:schemeClr val="accent3"/>
              </a:buClr>
              <a:buFontTx/>
              <a:buNone/>
              <a:defRPr/>
            </a:pPr>
            <a:r>
              <a:rPr lang="en-GB" sz="1400"/>
              <a:t>Derived from keratinocytes in epidermal layer </a:t>
            </a:r>
            <a:endParaRPr lang="en-GB" sz="1400" b="1"/>
          </a:p>
          <a:p>
            <a:pPr marL="274320" indent="-274320" eaLnBrk="1" fontAlgn="auto" hangingPunct="1">
              <a:spcAft>
                <a:spcPts val="0"/>
              </a:spcAft>
              <a:buClr>
                <a:schemeClr val="accent3"/>
              </a:buClr>
              <a:buFontTx/>
              <a:buNone/>
              <a:defRPr/>
            </a:pPr>
            <a:r>
              <a:rPr lang="en-GB" sz="1400"/>
              <a:t>Usually &gt;60 years (but increasing sun exposure in younger population)</a:t>
            </a:r>
          </a:p>
          <a:p>
            <a:pPr marL="0" indent="0" eaLnBrk="1" fontAlgn="auto" hangingPunct="1">
              <a:spcAft>
                <a:spcPts val="0"/>
              </a:spcAft>
              <a:buClr>
                <a:schemeClr val="accent3"/>
              </a:buClr>
              <a:buNone/>
              <a:defRPr/>
            </a:pPr>
            <a:endParaRPr lang="en-GB" sz="1400" b="1"/>
          </a:p>
          <a:p>
            <a:pPr marL="274320" indent="-274320" eaLnBrk="1" fontAlgn="auto" hangingPunct="1">
              <a:spcAft>
                <a:spcPts val="0"/>
              </a:spcAft>
              <a:buClr>
                <a:schemeClr val="accent3"/>
              </a:buClr>
              <a:buFontTx/>
              <a:buNone/>
              <a:defRPr/>
            </a:pPr>
            <a:r>
              <a:rPr lang="en-GB" sz="1400" b="1"/>
              <a:t>Risk factors </a:t>
            </a:r>
            <a:r>
              <a:rPr lang="en-GB" sz="1400"/>
              <a:t>include UV light, burn scars, chronic ulcers, immunosuppression, HPV</a:t>
            </a:r>
          </a:p>
          <a:p>
            <a:pPr marL="274320" indent="-274320" eaLnBrk="1" fontAlgn="auto" hangingPunct="1">
              <a:spcAft>
                <a:spcPts val="0"/>
              </a:spcAft>
              <a:buClr>
                <a:schemeClr val="accent3"/>
              </a:buClr>
              <a:buFontTx/>
              <a:buNone/>
              <a:defRPr/>
            </a:pPr>
            <a:r>
              <a:rPr lang="en-GB" sz="1400"/>
              <a:t>	Increasingly with advent of targeted gene therapy, EGFR and BRAF inhibitors are associated with SCC</a:t>
            </a:r>
          </a:p>
          <a:p>
            <a:pPr marL="274320" indent="-274320" eaLnBrk="1" fontAlgn="auto" hangingPunct="1">
              <a:spcAft>
                <a:spcPts val="0"/>
              </a:spcAft>
              <a:buClr>
                <a:schemeClr val="accent3"/>
              </a:buClr>
              <a:buFontTx/>
              <a:buNone/>
              <a:defRPr/>
            </a:pPr>
            <a:endParaRPr lang="en-GB" sz="1400" b="1"/>
          </a:p>
          <a:p>
            <a:pPr marL="274320" indent="-274320">
              <a:buClr>
                <a:schemeClr val="accent3"/>
              </a:buClr>
              <a:buNone/>
              <a:defRPr/>
            </a:pPr>
            <a:r>
              <a:rPr lang="en-GB" sz="1400"/>
              <a:t>An associated precursor lesion (actinic keratosis / Bowen’s) is often present – but graded progression is not a feature </a:t>
            </a:r>
          </a:p>
          <a:p>
            <a:pPr marL="274320" indent="-274320">
              <a:buClr>
                <a:schemeClr val="accent3"/>
              </a:buClr>
              <a:buNone/>
              <a:defRPr/>
            </a:pPr>
            <a:endParaRPr lang="en-GB" sz="1400"/>
          </a:p>
          <a:p>
            <a:pPr marL="274320" indent="-274320">
              <a:buClr>
                <a:schemeClr val="accent3"/>
              </a:buClr>
              <a:buNone/>
              <a:defRPr/>
            </a:pPr>
            <a:r>
              <a:rPr lang="en-GB" sz="1400" b="1"/>
              <a:t>Grading system  </a:t>
            </a:r>
            <a:r>
              <a:rPr lang="en-GB" sz="1400"/>
              <a:t>exists ranging from well to poorly differentiated based on degree of keratinisation and cytological atypia, but can be subjective in practice, the worst grade should be reported (not the predominant one)</a:t>
            </a:r>
          </a:p>
          <a:p>
            <a:pPr marL="274320" indent="-274320" eaLnBrk="1" fontAlgn="auto" hangingPunct="1">
              <a:spcAft>
                <a:spcPts val="0"/>
              </a:spcAft>
              <a:buClr>
                <a:schemeClr val="accent3"/>
              </a:buClr>
              <a:buFontTx/>
              <a:buNone/>
              <a:defRPr/>
            </a:pPr>
            <a:endParaRPr lang="en-GB" sz="1400" b="1"/>
          </a:p>
          <a:p>
            <a:pPr marL="0" indent="0" eaLnBrk="1" fontAlgn="auto" hangingPunct="1">
              <a:spcAft>
                <a:spcPts val="0"/>
              </a:spcAft>
              <a:buClr>
                <a:schemeClr val="accent3"/>
              </a:buClr>
              <a:buNone/>
              <a:defRPr/>
            </a:pPr>
            <a:r>
              <a:rPr lang="en-GB" sz="1400" b="1"/>
              <a:t>Subtypes: </a:t>
            </a:r>
            <a:r>
              <a:rPr lang="en-GB" sz="1400" err="1"/>
              <a:t>acantholytic</a:t>
            </a:r>
            <a:r>
              <a:rPr lang="en-GB" sz="1400"/>
              <a:t>, desmoplastic, spindle cell, basaloid, </a:t>
            </a:r>
            <a:r>
              <a:rPr lang="en-GB" sz="1400" err="1"/>
              <a:t>keratoacanthoma</a:t>
            </a:r>
            <a:r>
              <a:rPr lang="en-GB" sz="1400"/>
              <a:t>-like, verrucous</a:t>
            </a:r>
          </a:p>
        </p:txBody>
      </p:sp>
    </p:spTree>
    <p:extLst>
      <p:ext uri="{BB962C8B-B14F-4D97-AF65-F5344CB8AC3E}">
        <p14:creationId xmlns:p14="http://schemas.microsoft.com/office/powerpoint/2010/main" val="10834689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1412901" y="134762"/>
            <a:ext cx="6606229" cy="6336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358711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251520" y="404664"/>
            <a:ext cx="8658481" cy="5916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538311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808" y="404664"/>
            <a:ext cx="8878688" cy="5760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94870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650" t="-1629" r="17680" b="3628"/>
          <a:stretch/>
        </p:blipFill>
        <p:spPr bwMode="auto">
          <a:xfrm rot="5400000">
            <a:off x="838268" y="680675"/>
            <a:ext cx="6747382" cy="5616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15122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614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r="29809"/>
          <a:stretch/>
        </p:blipFill>
        <p:spPr bwMode="auto">
          <a:xfrm rot="5400000">
            <a:off x="3255842" y="1292923"/>
            <a:ext cx="6501335" cy="4301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5723"/>
          <a:stretch/>
        </p:blipFill>
        <p:spPr bwMode="auto">
          <a:xfrm>
            <a:off x="211890" y="192789"/>
            <a:ext cx="4144085" cy="6501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888133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pPr eaLnBrk="1" hangingPunct="1"/>
            <a:endParaRPr lang="en-US"/>
          </a:p>
        </p:txBody>
      </p:sp>
      <p:sp>
        <p:nvSpPr>
          <p:cNvPr id="70659" name="Rectangle 3"/>
          <p:cNvSpPr>
            <a:spLocks noGrp="1" noChangeArrowheads="1"/>
          </p:cNvSpPr>
          <p:nvPr>
            <p:ph idx="1"/>
          </p:nvPr>
        </p:nvSpPr>
        <p:spPr/>
        <p:txBody>
          <a:bodyPr/>
          <a:lstStyle/>
          <a:p>
            <a:pPr eaLnBrk="1" hangingPunct="1"/>
            <a:endParaRPr lang="en-US"/>
          </a:p>
        </p:txBody>
      </p:sp>
      <p:pic>
        <p:nvPicPr>
          <p:cNvPr id="70660" name="Picture 4"/>
          <p:cNvPicPr>
            <a:picLocks noChangeAspect="1" noChangeArrowheads="1"/>
          </p:cNvPicPr>
          <p:nvPr/>
        </p:nvPicPr>
        <p:blipFill>
          <a:blip r:embed="rId3" cstate="print"/>
          <a:srcRect/>
          <a:stretch>
            <a:fillRect/>
          </a:stretch>
        </p:blipFill>
        <p:spPr bwMode="auto">
          <a:xfrm>
            <a:off x="179388" y="134938"/>
            <a:ext cx="8785225" cy="6586537"/>
          </a:xfrm>
          <a:prstGeom prst="rect">
            <a:avLst/>
          </a:prstGeom>
          <a:noFill/>
          <a:ln w="9525">
            <a:noFill/>
            <a:miter lim="800000"/>
            <a:headEnd/>
            <a:tailEnd/>
          </a:ln>
        </p:spPr>
      </p:pic>
    </p:spTree>
    <p:extLst>
      <p:ext uri="{BB962C8B-B14F-4D97-AF65-F5344CB8AC3E}">
        <p14:creationId xmlns:p14="http://schemas.microsoft.com/office/powerpoint/2010/main" val="8381653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image0438.jpg"/>
          <p:cNvPicPr>
            <a:picLocks noGrp="1" noChangeAspect="1"/>
          </p:cNvPicPr>
          <p:nvPr>
            <p:ph idx="1"/>
          </p:nvPr>
        </p:nvPicPr>
        <p:blipFill rotWithShape="1">
          <a:blip r:embed="rId3" cstate="print"/>
          <a:srcRect l="755" t="43911" r="-93" b="-340"/>
          <a:stretch/>
        </p:blipFill>
        <p:spPr>
          <a:xfrm rot="16200000">
            <a:off x="3523300" y="1014965"/>
            <a:ext cx="6271048" cy="4749709"/>
          </a:xfrm>
        </p:spPr>
      </p:pic>
      <p:pic>
        <p:nvPicPr>
          <p:cNvPr id="3" name="Content Placeholder 3" descr="image0440.jpg"/>
          <p:cNvPicPr>
            <a:picLocks noChangeAspect="1"/>
          </p:cNvPicPr>
          <p:nvPr/>
        </p:nvPicPr>
        <p:blipFill rotWithShape="1">
          <a:blip r:embed="rId4" cstate="print"/>
          <a:srcRect l="48630"/>
          <a:stretch/>
        </p:blipFill>
        <p:spPr>
          <a:xfrm>
            <a:off x="0" y="260648"/>
            <a:ext cx="4290855" cy="6264696"/>
          </a:xfrm>
          <a:prstGeom prst="rect">
            <a:avLst/>
          </a:prstGeom>
        </p:spPr>
      </p:pic>
    </p:spTree>
    <p:extLst>
      <p:ext uri="{BB962C8B-B14F-4D97-AF65-F5344CB8AC3E}">
        <p14:creationId xmlns:p14="http://schemas.microsoft.com/office/powerpoint/2010/main" val="4967608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Reporting SCC</a:t>
            </a:r>
          </a:p>
        </p:txBody>
      </p:sp>
      <p:sp>
        <p:nvSpPr>
          <p:cNvPr id="3" name="Content Placeholder 2"/>
          <p:cNvSpPr>
            <a:spLocks noGrp="1"/>
          </p:cNvSpPr>
          <p:nvPr>
            <p:ph idx="1"/>
          </p:nvPr>
        </p:nvSpPr>
        <p:spPr/>
        <p:txBody>
          <a:bodyPr>
            <a:normAutofit fontScale="70000" lnSpcReduction="20000"/>
          </a:bodyPr>
          <a:lstStyle/>
          <a:p>
            <a:r>
              <a:rPr lang="en-GB"/>
              <a:t>Subtype</a:t>
            </a:r>
          </a:p>
          <a:p>
            <a:endParaRPr lang="en-GB"/>
          </a:p>
          <a:p>
            <a:r>
              <a:rPr lang="en-GB"/>
              <a:t>Grade of differentiation</a:t>
            </a:r>
          </a:p>
          <a:p>
            <a:endParaRPr lang="en-GB"/>
          </a:p>
          <a:p>
            <a:r>
              <a:rPr lang="en-GB"/>
              <a:t>Tumour thickness </a:t>
            </a:r>
          </a:p>
          <a:p>
            <a:endParaRPr lang="en-GB"/>
          </a:p>
          <a:p>
            <a:r>
              <a:rPr lang="en-GB"/>
              <a:t>Level of invasion (criteria for deep invasion same as for BCC)</a:t>
            </a:r>
          </a:p>
          <a:p>
            <a:endParaRPr lang="en-GB"/>
          </a:p>
          <a:p>
            <a:r>
              <a:rPr lang="en-GB"/>
              <a:t>Vascular and perineural invasion</a:t>
            </a:r>
          </a:p>
          <a:p>
            <a:endParaRPr lang="en-GB"/>
          </a:p>
          <a:p>
            <a:r>
              <a:rPr lang="en-GB"/>
              <a:t>Margins</a:t>
            </a:r>
          </a:p>
          <a:p>
            <a:endParaRPr lang="en-GB"/>
          </a:p>
          <a:p>
            <a:r>
              <a:rPr lang="en-GB"/>
              <a:t>Stage</a:t>
            </a:r>
          </a:p>
          <a:p>
            <a:endParaRPr lang="en-GB"/>
          </a:p>
        </p:txBody>
      </p:sp>
    </p:spTree>
    <p:extLst>
      <p:ext uri="{BB962C8B-B14F-4D97-AF65-F5344CB8AC3E}">
        <p14:creationId xmlns:p14="http://schemas.microsoft.com/office/powerpoint/2010/main" val="39270296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Normal skin </a:t>
            </a:r>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39752" y="1277380"/>
            <a:ext cx="4536504" cy="5580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Arrow Connector 4"/>
          <p:cNvCxnSpPr/>
          <p:nvPr/>
        </p:nvCxnSpPr>
        <p:spPr>
          <a:xfrm>
            <a:off x="2123728" y="3140968"/>
            <a:ext cx="36004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83568" y="2996952"/>
            <a:ext cx="1296144" cy="338554"/>
          </a:xfrm>
          <a:prstGeom prst="rect">
            <a:avLst/>
          </a:prstGeom>
          <a:noFill/>
        </p:spPr>
        <p:txBody>
          <a:bodyPr wrap="square" rtlCol="0">
            <a:spAutoFit/>
          </a:bodyPr>
          <a:lstStyle/>
          <a:p>
            <a:r>
              <a:rPr lang="en-GB" sz="1600"/>
              <a:t>Epidermis</a:t>
            </a:r>
          </a:p>
        </p:txBody>
      </p:sp>
      <p:cxnSp>
        <p:nvCxnSpPr>
          <p:cNvPr id="10" name="Straight Arrow Connector 9"/>
          <p:cNvCxnSpPr/>
          <p:nvPr/>
        </p:nvCxnSpPr>
        <p:spPr>
          <a:xfrm flipH="1">
            <a:off x="6012160" y="1880828"/>
            <a:ext cx="108012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092280" y="1696162"/>
            <a:ext cx="1296144" cy="584775"/>
          </a:xfrm>
          <a:prstGeom prst="rect">
            <a:avLst/>
          </a:prstGeom>
          <a:noFill/>
        </p:spPr>
        <p:txBody>
          <a:bodyPr wrap="square" rtlCol="0">
            <a:spAutoFit/>
          </a:bodyPr>
          <a:lstStyle/>
          <a:p>
            <a:r>
              <a:rPr lang="en-GB" sz="1600"/>
              <a:t>Papillary dermis</a:t>
            </a:r>
          </a:p>
        </p:txBody>
      </p:sp>
      <p:cxnSp>
        <p:nvCxnSpPr>
          <p:cNvPr id="15" name="Straight Arrow Connector 14"/>
          <p:cNvCxnSpPr/>
          <p:nvPr/>
        </p:nvCxnSpPr>
        <p:spPr>
          <a:xfrm>
            <a:off x="4499992" y="1880828"/>
            <a:ext cx="864096" cy="1116124"/>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483768" y="1628800"/>
            <a:ext cx="2736304" cy="338554"/>
          </a:xfrm>
          <a:prstGeom prst="rect">
            <a:avLst/>
          </a:prstGeom>
          <a:noFill/>
        </p:spPr>
        <p:txBody>
          <a:bodyPr wrap="square" rtlCol="0">
            <a:spAutoFit/>
          </a:bodyPr>
          <a:lstStyle/>
          <a:p>
            <a:r>
              <a:rPr lang="en-GB" sz="1600" err="1"/>
              <a:t>Pilosebaceous</a:t>
            </a:r>
            <a:r>
              <a:rPr lang="en-GB" sz="1600"/>
              <a:t> unit</a:t>
            </a:r>
          </a:p>
        </p:txBody>
      </p:sp>
      <p:sp>
        <p:nvSpPr>
          <p:cNvPr id="17" name="Oval 16"/>
          <p:cNvSpPr/>
          <p:nvPr/>
        </p:nvSpPr>
        <p:spPr>
          <a:xfrm>
            <a:off x="3635896" y="4797152"/>
            <a:ext cx="1296144" cy="115212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 name="Straight Arrow Connector 20"/>
          <p:cNvCxnSpPr/>
          <p:nvPr/>
        </p:nvCxnSpPr>
        <p:spPr>
          <a:xfrm flipH="1">
            <a:off x="4932040" y="5373216"/>
            <a:ext cx="2232248"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7236296" y="5157192"/>
            <a:ext cx="1656184" cy="338554"/>
          </a:xfrm>
          <a:prstGeom prst="rect">
            <a:avLst/>
          </a:prstGeom>
          <a:noFill/>
        </p:spPr>
        <p:txBody>
          <a:bodyPr wrap="square" rtlCol="0">
            <a:spAutoFit/>
          </a:bodyPr>
          <a:lstStyle/>
          <a:p>
            <a:r>
              <a:rPr lang="en-GB" sz="1600"/>
              <a:t>Eccrine glands</a:t>
            </a:r>
          </a:p>
        </p:txBody>
      </p:sp>
      <p:cxnSp>
        <p:nvCxnSpPr>
          <p:cNvPr id="25" name="Straight Arrow Connector 24"/>
          <p:cNvCxnSpPr/>
          <p:nvPr/>
        </p:nvCxnSpPr>
        <p:spPr>
          <a:xfrm>
            <a:off x="6048164" y="2438890"/>
            <a:ext cx="756084" cy="279031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6426206" y="3335506"/>
            <a:ext cx="2106234" cy="338554"/>
          </a:xfrm>
          <a:prstGeom prst="rect">
            <a:avLst/>
          </a:prstGeom>
          <a:noFill/>
        </p:spPr>
        <p:txBody>
          <a:bodyPr wrap="square" rtlCol="0">
            <a:spAutoFit/>
          </a:bodyPr>
          <a:lstStyle/>
          <a:p>
            <a:r>
              <a:rPr lang="en-GB" sz="1600"/>
              <a:t>Reticular dermis</a:t>
            </a:r>
          </a:p>
        </p:txBody>
      </p:sp>
    </p:spTree>
    <p:extLst>
      <p:ext uri="{BB962C8B-B14F-4D97-AF65-F5344CB8AC3E}">
        <p14:creationId xmlns:p14="http://schemas.microsoft.com/office/powerpoint/2010/main" val="42377821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ctrTitle"/>
          </p:nvPr>
        </p:nvSpPr>
        <p:spPr/>
        <p:txBody>
          <a:bodyPr/>
          <a:lstStyle/>
          <a:p>
            <a:pPr eaLnBrk="1" fontAlgn="auto" hangingPunct="1">
              <a:spcAft>
                <a:spcPts val="0"/>
              </a:spcAft>
              <a:defRPr/>
            </a:pPr>
            <a:r>
              <a:rPr lang="en-GB"/>
              <a:t>Melanocytic lesions</a:t>
            </a: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pPr marL="0" indent="0">
              <a:buNone/>
            </a:pPr>
            <a:endParaRPr lang="en-GB"/>
          </a:p>
          <a:p>
            <a:r>
              <a:rPr lang="en-GB"/>
              <a:t>Benign acquired </a:t>
            </a:r>
            <a:r>
              <a:rPr lang="en-GB" err="1"/>
              <a:t>naevi</a:t>
            </a:r>
            <a:endParaRPr lang="en-GB"/>
          </a:p>
          <a:p>
            <a:endParaRPr lang="en-GB"/>
          </a:p>
          <a:p>
            <a:r>
              <a:rPr lang="en-GB"/>
              <a:t>Melanoma (in situ and invasive)</a:t>
            </a:r>
          </a:p>
        </p:txBody>
      </p:sp>
    </p:spTree>
    <p:extLst>
      <p:ext uri="{BB962C8B-B14F-4D97-AF65-F5344CB8AC3E}">
        <p14:creationId xmlns:p14="http://schemas.microsoft.com/office/powerpoint/2010/main" val="34051520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p:txBody>
          <a:bodyPr/>
          <a:lstStyle/>
          <a:p>
            <a:pPr eaLnBrk="1" hangingPunct="1"/>
            <a:r>
              <a:rPr lang="en-GB"/>
              <a:t>Benign Acquired Naevi</a:t>
            </a:r>
          </a:p>
        </p:txBody>
      </p:sp>
      <p:sp>
        <p:nvSpPr>
          <p:cNvPr id="114691" name="Rectangle 3"/>
          <p:cNvSpPr>
            <a:spLocks noGrp="1" noChangeArrowheads="1"/>
          </p:cNvSpPr>
          <p:nvPr>
            <p:ph idx="1"/>
          </p:nvPr>
        </p:nvSpPr>
        <p:spPr/>
        <p:txBody>
          <a:bodyPr>
            <a:normAutofit/>
          </a:bodyPr>
          <a:lstStyle/>
          <a:p>
            <a:pPr eaLnBrk="1" hangingPunct="1">
              <a:buFontTx/>
              <a:buNone/>
            </a:pPr>
            <a:endParaRPr lang="en-GB" sz="2800"/>
          </a:p>
          <a:p>
            <a:pPr eaLnBrk="1" hangingPunct="1"/>
            <a:r>
              <a:rPr lang="en-GB" sz="2800"/>
              <a:t>Junctional                  Younger</a:t>
            </a:r>
          </a:p>
          <a:p>
            <a:pPr eaLnBrk="1" hangingPunct="1"/>
            <a:r>
              <a:rPr lang="en-GB" sz="2800"/>
              <a:t>Compound		</a:t>
            </a:r>
            <a:r>
              <a:rPr lang="en-GB" sz="2800">
                <a:cs typeface="Arial" charset="0"/>
              </a:rPr>
              <a:t>↓</a:t>
            </a:r>
          </a:p>
          <a:p>
            <a:pPr eaLnBrk="1" hangingPunct="1"/>
            <a:r>
              <a:rPr lang="en-GB" sz="2800"/>
              <a:t>Intradermal		Older</a:t>
            </a:r>
          </a:p>
          <a:p>
            <a:pPr eaLnBrk="1" hangingPunct="1"/>
            <a:endParaRPr lang="en-GB" sz="2800"/>
          </a:p>
          <a:p>
            <a:pPr eaLnBrk="1" hangingPunct="1"/>
            <a:r>
              <a:rPr lang="en-GB" sz="2800"/>
              <a:t>Development of </a:t>
            </a:r>
            <a:r>
              <a:rPr lang="en-GB" sz="2800" err="1"/>
              <a:t>naevi</a:t>
            </a:r>
            <a:r>
              <a:rPr lang="en-GB" sz="2800"/>
              <a:t> relates to the extent of sun exposure during 1</a:t>
            </a:r>
            <a:r>
              <a:rPr lang="en-GB" sz="2800" baseline="30000"/>
              <a:t>st</a:t>
            </a:r>
            <a:r>
              <a:rPr lang="en-GB" sz="2800"/>
              <a:t> 2 decades of life.  Intermittent intense sun exposure is more important than chronic sun exposure</a:t>
            </a:r>
          </a:p>
          <a:p>
            <a:pPr eaLnBrk="1" hangingPunct="1"/>
            <a:endParaRPr lang="en-GB" sz="2800"/>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p:txBody>
          <a:bodyPr/>
          <a:lstStyle/>
          <a:p>
            <a:pPr eaLnBrk="1" hangingPunct="1"/>
            <a:r>
              <a:rPr lang="en-GB"/>
              <a:t>Features of Benign </a:t>
            </a:r>
            <a:r>
              <a:rPr lang="en-GB" err="1"/>
              <a:t>Naevi</a:t>
            </a:r>
            <a:endParaRPr lang="en-GB"/>
          </a:p>
        </p:txBody>
      </p:sp>
      <p:sp>
        <p:nvSpPr>
          <p:cNvPr id="134147" name="Rectangle 3"/>
          <p:cNvSpPr>
            <a:spLocks noGrp="1" noChangeArrowheads="1"/>
          </p:cNvSpPr>
          <p:nvPr>
            <p:ph idx="1"/>
          </p:nvPr>
        </p:nvSpPr>
        <p:spPr/>
        <p:txBody>
          <a:bodyPr>
            <a:normAutofit fontScale="92500"/>
          </a:bodyPr>
          <a:lstStyle/>
          <a:p>
            <a:pPr eaLnBrk="1" hangingPunct="1"/>
            <a:r>
              <a:rPr lang="en-GB" sz="2400"/>
              <a:t>Symmetrical</a:t>
            </a:r>
          </a:p>
          <a:p>
            <a:pPr eaLnBrk="1" hangingPunct="1"/>
            <a:endParaRPr lang="en-GB" sz="2400"/>
          </a:p>
          <a:p>
            <a:pPr eaLnBrk="1" hangingPunct="1"/>
            <a:r>
              <a:rPr lang="en-GB" sz="2400"/>
              <a:t>No evidence of upward spread </a:t>
            </a:r>
          </a:p>
          <a:p>
            <a:pPr marL="0" indent="0" eaLnBrk="1" hangingPunct="1">
              <a:buNone/>
            </a:pPr>
            <a:endParaRPr lang="en-GB" sz="2400"/>
          </a:p>
          <a:p>
            <a:pPr eaLnBrk="1" hangingPunct="1"/>
            <a:r>
              <a:rPr lang="en-GB" sz="2400"/>
              <a:t>Downward maturation (architectural, cytological)</a:t>
            </a:r>
          </a:p>
          <a:p>
            <a:pPr eaLnBrk="1" hangingPunct="1"/>
            <a:endParaRPr lang="en-GB" sz="2400"/>
          </a:p>
          <a:p>
            <a:pPr eaLnBrk="1" hangingPunct="1"/>
            <a:r>
              <a:rPr lang="en-GB" sz="2400"/>
              <a:t>Lack atypia (not hyperchromatic, angulated, absent/small nucleoli)</a:t>
            </a:r>
          </a:p>
          <a:p>
            <a:pPr eaLnBrk="1" hangingPunct="1"/>
            <a:endParaRPr lang="en-GB" sz="2400"/>
          </a:p>
          <a:p>
            <a:pPr eaLnBrk="1" hangingPunct="1"/>
            <a:r>
              <a:rPr lang="en-GB" sz="2400"/>
              <a:t>No mitotic activity</a:t>
            </a:r>
          </a:p>
          <a:p>
            <a:pPr eaLnBrk="1" hangingPunct="1"/>
            <a:endParaRPr lang="en-GB" sz="2400"/>
          </a:p>
          <a:p>
            <a:pPr eaLnBrk="1" hangingPunct="1"/>
            <a:r>
              <a:rPr lang="en-GB" sz="2400"/>
              <a:t>No expansile growth/destruction of other structures</a:t>
            </a:r>
          </a:p>
        </p:txBody>
      </p:sp>
    </p:spTree>
    <p:extLst>
      <p:ext uri="{BB962C8B-B14F-4D97-AF65-F5344CB8AC3E}">
        <p14:creationId xmlns:p14="http://schemas.microsoft.com/office/powerpoint/2010/main" val="2659829928"/>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200"/>
              <a:t>Junctional </a:t>
            </a:r>
            <a:r>
              <a:rPr lang="en-GB" sz="3200" err="1"/>
              <a:t>naevi</a:t>
            </a:r>
            <a:r>
              <a:rPr lang="en-GB" sz="3200"/>
              <a:t> – nests confined to epidermis </a:t>
            </a:r>
          </a:p>
        </p:txBody>
      </p:sp>
      <p:pic>
        <p:nvPicPr>
          <p:cNvPr id="4" name="Picture 4" descr="melanocytic_junctional_nevus_"/>
          <p:cNvPicPr>
            <a:picLocks noGrp="1" noChangeAspect="1" noChangeArrowheads="1"/>
          </p:cNvPicPr>
          <p:nvPr>
            <p:ph idx="1"/>
          </p:nvPr>
        </p:nvPicPr>
        <p:blipFill rotWithShape="1">
          <a:blip r:embed="rId2" cstate="print"/>
          <a:srcRect t="45" r="22187" b="19636"/>
          <a:stretch/>
        </p:blipFill>
        <p:spPr bwMode="auto">
          <a:xfrm>
            <a:off x="1547664" y="1252336"/>
            <a:ext cx="6274939" cy="5417024"/>
          </a:xfrm>
          <a:prstGeom prst="rect">
            <a:avLst/>
          </a:prstGeom>
          <a:noFill/>
          <a:ln w="9525">
            <a:noFill/>
            <a:miter lim="800000"/>
            <a:headEnd/>
            <a:tailEnd/>
          </a:ln>
        </p:spPr>
      </p:pic>
    </p:spTree>
    <p:extLst>
      <p:ext uri="{BB962C8B-B14F-4D97-AF65-F5344CB8AC3E}">
        <p14:creationId xmlns:p14="http://schemas.microsoft.com/office/powerpoint/2010/main" val="31036996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junctional naevus"/>
          <p:cNvPicPr>
            <a:picLocks noChangeAspect="1" noChangeArrowheads="1"/>
          </p:cNvPicPr>
          <p:nvPr/>
        </p:nvPicPr>
        <p:blipFill>
          <a:blip r:embed="rId3" cstate="print"/>
          <a:srcRect/>
          <a:stretch>
            <a:fillRect/>
          </a:stretch>
        </p:blipFill>
        <p:spPr bwMode="auto">
          <a:xfrm>
            <a:off x="684213" y="592138"/>
            <a:ext cx="7848600" cy="5934075"/>
          </a:xfrm>
          <a:prstGeom prst="rect">
            <a:avLst/>
          </a:prstGeom>
          <a:noFill/>
          <a:ln w="9525">
            <a:noFill/>
            <a:miter lim="800000"/>
            <a:headEnd/>
            <a:tailEnd/>
          </a:ln>
        </p:spPr>
      </p:pic>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137" r="17555"/>
          <a:stretch/>
        </p:blipFill>
        <p:spPr bwMode="auto">
          <a:xfrm>
            <a:off x="827584" y="636851"/>
            <a:ext cx="7178189" cy="5584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043608" y="116632"/>
            <a:ext cx="6962165" cy="369332"/>
          </a:xfrm>
          <a:prstGeom prst="rect">
            <a:avLst/>
          </a:prstGeom>
          <a:noFill/>
        </p:spPr>
        <p:txBody>
          <a:bodyPr wrap="square" rtlCol="0">
            <a:spAutoFit/>
          </a:bodyPr>
          <a:lstStyle/>
          <a:p>
            <a:r>
              <a:rPr lang="en-GB"/>
              <a:t>Intradermal naevus – naevus cells entirely in the dermis</a:t>
            </a:r>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5237" r="2769" b="4920"/>
          <a:stretch/>
        </p:blipFill>
        <p:spPr bwMode="auto">
          <a:xfrm>
            <a:off x="4499992" y="332656"/>
            <a:ext cx="4104456" cy="6318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rot="10800000" flipV="1">
            <a:off x="1079814" y="2326813"/>
            <a:ext cx="3204154" cy="646331"/>
          </a:xfrm>
          <a:prstGeom prst="rect">
            <a:avLst/>
          </a:prstGeom>
          <a:noFill/>
        </p:spPr>
        <p:txBody>
          <a:bodyPr wrap="square" rtlCol="0">
            <a:spAutoFit/>
          </a:bodyPr>
          <a:lstStyle/>
          <a:p>
            <a:r>
              <a:rPr lang="en-GB"/>
              <a:t>Intradermal naevus – naevus cells entirely in the dermis</a:t>
            </a:r>
          </a:p>
        </p:txBody>
      </p:sp>
    </p:spTree>
    <p:extLst>
      <p:ext uri="{BB962C8B-B14F-4D97-AF65-F5344CB8AC3E}">
        <p14:creationId xmlns:p14="http://schemas.microsoft.com/office/powerpoint/2010/main" val="9559461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a:p>
        </p:txBody>
      </p:sp>
      <p:pic>
        <p:nvPicPr>
          <p:cNvPr id="3074" name="Picture 2" descr="U:\EDUCATIONAL\st1 teaching\IDN 20x.jpg"/>
          <p:cNvPicPr>
            <a:picLocks noChangeAspect="1" noChangeArrowheads="1"/>
          </p:cNvPicPr>
          <p:nvPr/>
        </p:nvPicPr>
        <p:blipFill rotWithShape="1">
          <a:blip r:embed="rId2">
            <a:extLst>
              <a:ext uri="{28A0092B-C50C-407E-A947-70E740481C1C}">
                <a14:useLocalDpi xmlns:a14="http://schemas.microsoft.com/office/drawing/2010/main" val="0"/>
              </a:ext>
            </a:extLst>
          </a:blip>
          <a:srcRect t="16271" b="5772"/>
          <a:stretch/>
        </p:blipFill>
        <p:spPr bwMode="auto">
          <a:xfrm>
            <a:off x="21413" y="676550"/>
            <a:ext cx="4521378" cy="5976664"/>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U:\EDUCATIONAL\st1 teaching\idn deeper.jpg"/>
          <p:cNvPicPr>
            <a:picLocks noChangeAspect="1" noChangeArrowheads="1"/>
          </p:cNvPicPr>
          <p:nvPr/>
        </p:nvPicPr>
        <p:blipFill rotWithShape="1">
          <a:blip r:embed="rId3">
            <a:extLst>
              <a:ext uri="{28A0092B-C50C-407E-A947-70E740481C1C}">
                <a14:useLocalDpi xmlns:a14="http://schemas.microsoft.com/office/drawing/2010/main" val="0"/>
              </a:ext>
            </a:extLst>
          </a:blip>
          <a:srcRect r="9352"/>
          <a:stretch/>
        </p:blipFill>
        <p:spPr bwMode="auto">
          <a:xfrm rot="5400000">
            <a:off x="3774616" y="1655678"/>
            <a:ext cx="6010944" cy="398412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67544" y="116632"/>
            <a:ext cx="3384376" cy="369332"/>
          </a:xfrm>
          <a:prstGeom prst="rect">
            <a:avLst/>
          </a:prstGeom>
          <a:noFill/>
        </p:spPr>
        <p:txBody>
          <a:bodyPr wrap="square" rtlCol="0">
            <a:spAutoFit/>
          </a:bodyPr>
          <a:lstStyle/>
          <a:p>
            <a:pPr algn="ctr"/>
            <a:r>
              <a:rPr lang="en-GB"/>
              <a:t>Superficial part</a:t>
            </a:r>
          </a:p>
        </p:txBody>
      </p:sp>
      <p:sp>
        <p:nvSpPr>
          <p:cNvPr id="5" name="TextBox 4"/>
          <p:cNvSpPr txBox="1"/>
          <p:nvPr/>
        </p:nvSpPr>
        <p:spPr>
          <a:xfrm>
            <a:off x="5004048" y="188640"/>
            <a:ext cx="2952328" cy="369332"/>
          </a:xfrm>
          <a:prstGeom prst="rect">
            <a:avLst/>
          </a:prstGeom>
          <a:noFill/>
        </p:spPr>
        <p:txBody>
          <a:bodyPr wrap="square" rtlCol="0">
            <a:spAutoFit/>
          </a:bodyPr>
          <a:lstStyle/>
          <a:p>
            <a:pPr algn="ctr"/>
            <a:r>
              <a:rPr lang="en-GB"/>
              <a:t>Deep part </a:t>
            </a:r>
          </a:p>
        </p:txBody>
      </p:sp>
    </p:spTree>
    <p:extLst>
      <p:ext uri="{BB962C8B-B14F-4D97-AF65-F5344CB8AC3E}">
        <p14:creationId xmlns:p14="http://schemas.microsoft.com/office/powerpoint/2010/main" val="87730780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U:\EDUCATIONAL\st1 teaching\cmn.jp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11711"/>
          <a:stretch/>
        </p:blipFill>
        <p:spPr bwMode="auto">
          <a:xfrm>
            <a:off x="1619672" y="469962"/>
            <a:ext cx="5616624" cy="629884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619672" y="44624"/>
            <a:ext cx="5616624" cy="369332"/>
          </a:xfrm>
          <a:prstGeom prst="rect">
            <a:avLst/>
          </a:prstGeom>
          <a:noFill/>
        </p:spPr>
        <p:txBody>
          <a:bodyPr wrap="square" rtlCol="0">
            <a:spAutoFit/>
          </a:bodyPr>
          <a:lstStyle/>
          <a:p>
            <a:r>
              <a:rPr lang="en-GB"/>
              <a:t>Compound naevus – nests in epidermis and dermis</a:t>
            </a:r>
          </a:p>
        </p:txBody>
      </p:sp>
    </p:spTree>
    <p:extLst>
      <p:ext uri="{BB962C8B-B14F-4D97-AF65-F5344CB8AC3E}">
        <p14:creationId xmlns:p14="http://schemas.microsoft.com/office/powerpoint/2010/main" val="2223978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611560" y="836712"/>
            <a:ext cx="7704856" cy="5622624"/>
            <a:chOff x="611560" y="836712"/>
            <a:chExt cx="7704856" cy="5622624"/>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836712"/>
              <a:ext cx="7704856" cy="5622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reeform 3"/>
            <p:cNvSpPr/>
            <p:nvPr/>
          </p:nvSpPr>
          <p:spPr>
            <a:xfrm>
              <a:off x="3371353" y="3037398"/>
              <a:ext cx="206755" cy="294199"/>
            </a:xfrm>
            <a:custGeom>
              <a:avLst/>
              <a:gdLst>
                <a:gd name="connsiteX0" fmla="*/ 182880 w 206755"/>
                <a:gd name="connsiteY0" fmla="*/ 0 h 294199"/>
                <a:gd name="connsiteX1" fmla="*/ 143124 w 206755"/>
                <a:gd name="connsiteY1" fmla="*/ 15903 h 294199"/>
                <a:gd name="connsiteX2" fmla="*/ 95416 w 206755"/>
                <a:gd name="connsiteY2" fmla="*/ 31805 h 294199"/>
                <a:gd name="connsiteX3" fmla="*/ 71562 w 206755"/>
                <a:gd name="connsiteY3" fmla="*/ 47708 h 294199"/>
                <a:gd name="connsiteX4" fmla="*/ 39757 w 206755"/>
                <a:gd name="connsiteY4" fmla="*/ 63611 h 294199"/>
                <a:gd name="connsiteX5" fmla="*/ 23854 w 206755"/>
                <a:gd name="connsiteY5" fmla="*/ 95416 h 294199"/>
                <a:gd name="connsiteX6" fmla="*/ 7951 w 206755"/>
                <a:gd name="connsiteY6" fmla="*/ 119270 h 294199"/>
                <a:gd name="connsiteX7" fmla="*/ 0 w 206755"/>
                <a:gd name="connsiteY7" fmla="*/ 143124 h 294199"/>
                <a:gd name="connsiteX8" fmla="*/ 15903 w 206755"/>
                <a:gd name="connsiteY8" fmla="*/ 230588 h 294199"/>
                <a:gd name="connsiteX9" fmla="*/ 23854 w 206755"/>
                <a:gd name="connsiteY9" fmla="*/ 254442 h 294199"/>
                <a:gd name="connsiteX10" fmla="*/ 47708 w 206755"/>
                <a:gd name="connsiteY10" fmla="*/ 278296 h 294199"/>
                <a:gd name="connsiteX11" fmla="*/ 71562 w 206755"/>
                <a:gd name="connsiteY11" fmla="*/ 294199 h 294199"/>
                <a:gd name="connsiteX12" fmla="*/ 159026 w 206755"/>
                <a:gd name="connsiteY12" fmla="*/ 278296 h 294199"/>
                <a:gd name="connsiteX13" fmla="*/ 198783 w 206755"/>
                <a:gd name="connsiteY13" fmla="*/ 262393 h 294199"/>
                <a:gd name="connsiteX14" fmla="*/ 206734 w 206755"/>
                <a:gd name="connsiteY14" fmla="*/ 230588 h 294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6755" h="294199">
                  <a:moveTo>
                    <a:pt x="182880" y="0"/>
                  </a:moveTo>
                  <a:cubicBezTo>
                    <a:pt x="169628" y="5301"/>
                    <a:pt x="156538" y="11025"/>
                    <a:pt x="143124" y="15903"/>
                  </a:cubicBezTo>
                  <a:cubicBezTo>
                    <a:pt x="127370" y="21632"/>
                    <a:pt x="110734" y="24997"/>
                    <a:pt x="95416" y="31805"/>
                  </a:cubicBezTo>
                  <a:cubicBezTo>
                    <a:pt x="86683" y="35686"/>
                    <a:pt x="79859" y="42967"/>
                    <a:pt x="71562" y="47708"/>
                  </a:cubicBezTo>
                  <a:cubicBezTo>
                    <a:pt x="61271" y="53589"/>
                    <a:pt x="50359" y="58310"/>
                    <a:pt x="39757" y="63611"/>
                  </a:cubicBezTo>
                  <a:cubicBezTo>
                    <a:pt x="34456" y="74213"/>
                    <a:pt x="29735" y="85125"/>
                    <a:pt x="23854" y="95416"/>
                  </a:cubicBezTo>
                  <a:cubicBezTo>
                    <a:pt x="19113" y="103713"/>
                    <a:pt x="12225" y="110723"/>
                    <a:pt x="7951" y="119270"/>
                  </a:cubicBezTo>
                  <a:cubicBezTo>
                    <a:pt x="4203" y="126767"/>
                    <a:pt x="2650" y="135173"/>
                    <a:pt x="0" y="143124"/>
                  </a:cubicBezTo>
                  <a:cubicBezTo>
                    <a:pt x="5301" y="172279"/>
                    <a:pt x="9694" y="201613"/>
                    <a:pt x="15903" y="230588"/>
                  </a:cubicBezTo>
                  <a:cubicBezTo>
                    <a:pt x="17659" y="238783"/>
                    <a:pt x="19205" y="247468"/>
                    <a:pt x="23854" y="254442"/>
                  </a:cubicBezTo>
                  <a:cubicBezTo>
                    <a:pt x="30091" y="263798"/>
                    <a:pt x="39069" y="271097"/>
                    <a:pt x="47708" y="278296"/>
                  </a:cubicBezTo>
                  <a:cubicBezTo>
                    <a:pt x="55049" y="284414"/>
                    <a:pt x="63611" y="288898"/>
                    <a:pt x="71562" y="294199"/>
                  </a:cubicBezTo>
                  <a:cubicBezTo>
                    <a:pt x="100527" y="290061"/>
                    <a:pt x="130912" y="287667"/>
                    <a:pt x="159026" y="278296"/>
                  </a:cubicBezTo>
                  <a:cubicBezTo>
                    <a:pt x="172567" y="273782"/>
                    <a:pt x="185531" y="267694"/>
                    <a:pt x="198783" y="262393"/>
                  </a:cubicBezTo>
                  <a:cubicBezTo>
                    <a:pt x="207572" y="236025"/>
                    <a:pt x="206734" y="246920"/>
                    <a:pt x="206734" y="230588"/>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p:cNvSpPr/>
            <p:nvPr/>
          </p:nvSpPr>
          <p:spPr>
            <a:xfrm>
              <a:off x="1860605" y="4500438"/>
              <a:ext cx="190832" cy="278296"/>
            </a:xfrm>
            <a:custGeom>
              <a:avLst/>
              <a:gdLst>
                <a:gd name="connsiteX0" fmla="*/ 79513 w 190832"/>
                <a:gd name="connsiteY0" fmla="*/ 0 h 278296"/>
                <a:gd name="connsiteX1" fmla="*/ 39757 w 190832"/>
                <a:gd name="connsiteY1" fmla="*/ 15903 h 278296"/>
                <a:gd name="connsiteX2" fmla="*/ 15903 w 190832"/>
                <a:gd name="connsiteY2" fmla="*/ 23854 h 278296"/>
                <a:gd name="connsiteX3" fmla="*/ 0 w 190832"/>
                <a:gd name="connsiteY3" fmla="*/ 87465 h 278296"/>
                <a:gd name="connsiteX4" fmla="*/ 7952 w 190832"/>
                <a:gd name="connsiteY4" fmla="*/ 166978 h 278296"/>
                <a:gd name="connsiteX5" fmla="*/ 15903 w 190832"/>
                <a:gd name="connsiteY5" fmla="*/ 198783 h 278296"/>
                <a:gd name="connsiteX6" fmla="*/ 47708 w 190832"/>
                <a:gd name="connsiteY6" fmla="*/ 230588 h 278296"/>
                <a:gd name="connsiteX7" fmla="*/ 71562 w 190832"/>
                <a:gd name="connsiteY7" fmla="*/ 238539 h 278296"/>
                <a:gd name="connsiteX8" fmla="*/ 111318 w 190832"/>
                <a:gd name="connsiteY8" fmla="*/ 230588 h 278296"/>
                <a:gd name="connsiteX9" fmla="*/ 151075 w 190832"/>
                <a:gd name="connsiteY9" fmla="*/ 182880 h 278296"/>
                <a:gd name="connsiteX10" fmla="*/ 143124 w 190832"/>
                <a:gd name="connsiteY10" fmla="*/ 119270 h 278296"/>
                <a:gd name="connsiteX11" fmla="*/ 95416 w 190832"/>
                <a:gd name="connsiteY11" fmla="*/ 135172 h 278296"/>
                <a:gd name="connsiteX12" fmla="*/ 79513 w 190832"/>
                <a:gd name="connsiteY12" fmla="*/ 159026 h 278296"/>
                <a:gd name="connsiteX13" fmla="*/ 87465 w 190832"/>
                <a:gd name="connsiteY13" fmla="*/ 127221 h 278296"/>
                <a:gd name="connsiteX14" fmla="*/ 111318 w 190832"/>
                <a:gd name="connsiteY14" fmla="*/ 111319 h 278296"/>
                <a:gd name="connsiteX15" fmla="*/ 143124 w 190832"/>
                <a:gd name="connsiteY15" fmla="*/ 119270 h 278296"/>
                <a:gd name="connsiteX16" fmla="*/ 166978 w 190832"/>
                <a:gd name="connsiteY16" fmla="*/ 127221 h 278296"/>
                <a:gd name="connsiteX17" fmla="*/ 174929 w 190832"/>
                <a:gd name="connsiteY17" fmla="*/ 166978 h 278296"/>
                <a:gd name="connsiteX18" fmla="*/ 182880 w 190832"/>
                <a:gd name="connsiteY18" fmla="*/ 254442 h 278296"/>
                <a:gd name="connsiteX19" fmla="*/ 190832 w 190832"/>
                <a:gd name="connsiteY19" fmla="*/ 278296 h 278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0832" h="278296">
                  <a:moveTo>
                    <a:pt x="79513" y="0"/>
                  </a:moveTo>
                  <a:cubicBezTo>
                    <a:pt x="66261" y="5301"/>
                    <a:pt x="53121" y="10891"/>
                    <a:pt x="39757" y="15903"/>
                  </a:cubicBezTo>
                  <a:cubicBezTo>
                    <a:pt x="31909" y="18846"/>
                    <a:pt x="19973" y="16527"/>
                    <a:pt x="15903" y="23854"/>
                  </a:cubicBezTo>
                  <a:cubicBezTo>
                    <a:pt x="5289" y="42960"/>
                    <a:pt x="0" y="87465"/>
                    <a:pt x="0" y="87465"/>
                  </a:cubicBezTo>
                  <a:cubicBezTo>
                    <a:pt x="2651" y="113969"/>
                    <a:pt x="4185" y="140609"/>
                    <a:pt x="7952" y="166978"/>
                  </a:cubicBezTo>
                  <a:cubicBezTo>
                    <a:pt x="9497" y="177796"/>
                    <a:pt x="10111" y="189516"/>
                    <a:pt x="15903" y="198783"/>
                  </a:cubicBezTo>
                  <a:cubicBezTo>
                    <a:pt x="23849" y="211497"/>
                    <a:pt x="35508" y="221874"/>
                    <a:pt x="47708" y="230588"/>
                  </a:cubicBezTo>
                  <a:cubicBezTo>
                    <a:pt x="54528" y="235460"/>
                    <a:pt x="63611" y="235889"/>
                    <a:pt x="71562" y="238539"/>
                  </a:cubicBezTo>
                  <a:cubicBezTo>
                    <a:pt x="84814" y="235889"/>
                    <a:pt x="99230" y="236632"/>
                    <a:pt x="111318" y="230588"/>
                  </a:cubicBezTo>
                  <a:cubicBezTo>
                    <a:pt x="126623" y="222935"/>
                    <a:pt x="141942" y="196579"/>
                    <a:pt x="151075" y="182880"/>
                  </a:cubicBezTo>
                  <a:cubicBezTo>
                    <a:pt x="148425" y="161677"/>
                    <a:pt x="159348" y="133176"/>
                    <a:pt x="143124" y="119270"/>
                  </a:cubicBezTo>
                  <a:cubicBezTo>
                    <a:pt x="130397" y="108361"/>
                    <a:pt x="95416" y="135172"/>
                    <a:pt x="95416" y="135172"/>
                  </a:cubicBezTo>
                  <a:cubicBezTo>
                    <a:pt x="90115" y="143123"/>
                    <a:pt x="86270" y="165783"/>
                    <a:pt x="79513" y="159026"/>
                  </a:cubicBezTo>
                  <a:cubicBezTo>
                    <a:pt x="71786" y="151299"/>
                    <a:pt x="81403" y="136314"/>
                    <a:pt x="87465" y="127221"/>
                  </a:cubicBezTo>
                  <a:cubicBezTo>
                    <a:pt x="92766" y="119270"/>
                    <a:pt x="103367" y="116620"/>
                    <a:pt x="111318" y="111319"/>
                  </a:cubicBezTo>
                  <a:cubicBezTo>
                    <a:pt x="121920" y="113969"/>
                    <a:pt x="132616" y="116268"/>
                    <a:pt x="143124" y="119270"/>
                  </a:cubicBezTo>
                  <a:cubicBezTo>
                    <a:pt x="151183" y="121572"/>
                    <a:pt x="162329" y="120247"/>
                    <a:pt x="166978" y="127221"/>
                  </a:cubicBezTo>
                  <a:cubicBezTo>
                    <a:pt x="174475" y="138466"/>
                    <a:pt x="172279" y="153726"/>
                    <a:pt x="174929" y="166978"/>
                  </a:cubicBezTo>
                  <a:cubicBezTo>
                    <a:pt x="177579" y="196133"/>
                    <a:pt x="178740" y="225461"/>
                    <a:pt x="182880" y="254442"/>
                  </a:cubicBezTo>
                  <a:cubicBezTo>
                    <a:pt x="184065" y="262739"/>
                    <a:pt x="190832" y="278296"/>
                    <a:pt x="190832" y="27829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6"/>
            <p:cNvSpPr/>
            <p:nvPr/>
          </p:nvSpPr>
          <p:spPr>
            <a:xfrm>
              <a:off x="5693134" y="2926080"/>
              <a:ext cx="230588" cy="326003"/>
            </a:xfrm>
            <a:custGeom>
              <a:avLst/>
              <a:gdLst>
                <a:gd name="connsiteX0" fmla="*/ 71562 w 230588"/>
                <a:gd name="connsiteY0" fmla="*/ 0 h 326003"/>
                <a:gd name="connsiteX1" fmla="*/ 23854 w 230588"/>
                <a:gd name="connsiteY1" fmla="*/ 7951 h 326003"/>
                <a:gd name="connsiteX2" fmla="*/ 0 w 230588"/>
                <a:gd name="connsiteY2" fmla="*/ 87464 h 326003"/>
                <a:gd name="connsiteX3" fmla="*/ 7951 w 230588"/>
                <a:gd name="connsiteY3" fmla="*/ 166977 h 326003"/>
                <a:gd name="connsiteX4" fmla="*/ 23854 w 230588"/>
                <a:gd name="connsiteY4" fmla="*/ 190831 h 326003"/>
                <a:gd name="connsiteX5" fmla="*/ 71562 w 230588"/>
                <a:gd name="connsiteY5" fmla="*/ 198783 h 326003"/>
                <a:gd name="connsiteX6" fmla="*/ 159026 w 230588"/>
                <a:gd name="connsiteY6" fmla="*/ 206734 h 326003"/>
                <a:gd name="connsiteX7" fmla="*/ 182880 w 230588"/>
                <a:gd name="connsiteY7" fmla="*/ 222637 h 326003"/>
                <a:gd name="connsiteX8" fmla="*/ 230588 w 230588"/>
                <a:gd name="connsiteY8" fmla="*/ 270344 h 326003"/>
                <a:gd name="connsiteX9" fmla="*/ 198783 w 230588"/>
                <a:gd name="connsiteY9" fmla="*/ 318052 h 326003"/>
                <a:gd name="connsiteX10" fmla="*/ 166977 w 230588"/>
                <a:gd name="connsiteY10" fmla="*/ 326003 h 326003"/>
                <a:gd name="connsiteX11" fmla="*/ 47708 w 230588"/>
                <a:gd name="connsiteY11" fmla="*/ 318052 h 326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0588" h="326003">
                  <a:moveTo>
                    <a:pt x="71562" y="0"/>
                  </a:moveTo>
                  <a:cubicBezTo>
                    <a:pt x="55659" y="2650"/>
                    <a:pt x="38274" y="741"/>
                    <a:pt x="23854" y="7951"/>
                  </a:cubicBezTo>
                  <a:cubicBezTo>
                    <a:pt x="1601" y="19077"/>
                    <a:pt x="1368" y="77886"/>
                    <a:pt x="0" y="87464"/>
                  </a:cubicBezTo>
                  <a:cubicBezTo>
                    <a:pt x="2650" y="113968"/>
                    <a:pt x="1962" y="141023"/>
                    <a:pt x="7951" y="166977"/>
                  </a:cubicBezTo>
                  <a:cubicBezTo>
                    <a:pt x="10100" y="176289"/>
                    <a:pt x="15307" y="186557"/>
                    <a:pt x="23854" y="190831"/>
                  </a:cubicBezTo>
                  <a:cubicBezTo>
                    <a:pt x="38274" y="198041"/>
                    <a:pt x="55550" y="196899"/>
                    <a:pt x="71562" y="198783"/>
                  </a:cubicBezTo>
                  <a:cubicBezTo>
                    <a:pt x="100636" y="202204"/>
                    <a:pt x="129871" y="204084"/>
                    <a:pt x="159026" y="206734"/>
                  </a:cubicBezTo>
                  <a:cubicBezTo>
                    <a:pt x="166977" y="212035"/>
                    <a:pt x="175737" y="216288"/>
                    <a:pt x="182880" y="222637"/>
                  </a:cubicBezTo>
                  <a:cubicBezTo>
                    <a:pt x="199689" y="237578"/>
                    <a:pt x="230588" y="270344"/>
                    <a:pt x="230588" y="270344"/>
                  </a:cubicBezTo>
                  <a:cubicBezTo>
                    <a:pt x="222998" y="293113"/>
                    <a:pt x="223306" y="304039"/>
                    <a:pt x="198783" y="318052"/>
                  </a:cubicBezTo>
                  <a:cubicBezTo>
                    <a:pt x="189295" y="323474"/>
                    <a:pt x="177579" y="323353"/>
                    <a:pt x="166977" y="326003"/>
                  </a:cubicBezTo>
                  <a:cubicBezTo>
                    <a:pt x="53015" y="317863"/>
                    <a:pt x="92860" y="318052"/>
                    <a:pt x="47708" y="318052"/>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8"/>
            <p:cNvSpPr/>
            <p:nvPr/>
          </p:nvSpPr>
          <p:spPr>
            <a:xfrm>
              <a:off x="4277802" y="3899841"/>
              <a:ext cx="214685" cy="250740"/>
            </a:xfrm>
            <a:custGeom>
              <a:avLst/>
              <a:gdLst>
                <a:gd name="connsiteX0" fmla="*/ 0 w 214685"/>
                <a:gd name="connsiteY0" fmla="*/ 51957 h 250740"/>
                <a:gd name="connsiteX1" fmla="*/ 15902 w 214685"/>
                <a:gd name="connsiteY1" fmla="*/ 12201 h 250740"/>
                <a:gd name="connsiteX2" fmla="*/ 135172 w 214685"/>
                <a:gd name="connsiteY2" fmla="*/ 44006 h 250740"/>
                <a:gd name="connsiteX3" fmla="*/ 127221 w 214685"/>
                <a:gd name="connsiteY3" fmla="*/ 123519 h 250740"/>
                <a:gd name="connsiteX4" fmla="*/ 95415 w 214685"/>
                <a:gd name="connsiteY4" fmla="*/ 131470 h 250740"/>
                <a:gd name="connsiteX5" fmla="*/ 63610 w 214685"/>
                <a:gd name="connsiteY5" fmla="*/ 147373 h 250740"/>
                <a:gd name="connsiteX6" fmla="*/ 87464 w 214685"/>
                <a:gd name="connsiteY6" fmla="*/ 131470 h 250740"/>
                <a:gd name="connsiteX7" fmla="*/ 119269 w 214685"/>
                <a:gd name="connsiteY7" fmla="*/ 123519 h 250740"/>
                <a:gd name="connsiteX8" fmla="*/ 206734 w 214685"/>
                <a:gd name="connsiteY8" fmla="*/ 155324 h 250740"/>
                <a:gd name="connsiteX9" fmla="*/ 214685 w 214685"/>
                <a:gd name="connsiteY9" fmla="*/ 179178 h 250740"/>
                <a:gd name="connsiteX10" fmla="*/ 206734 w 214685"/>
                <a:gd name="connsiteY10" fmla="*/ 226886 h 250740"/>
                <a:gd name="connsiteX11" fmla="*/ 119269 w 214685"/>
                <a:gd name="connsiteY11" fmla="*/ 250740 h 250740"/>
                <a:gd name="connsiteX12" fmla="*/ 79513 w 214685"/>
                <a:gd name="connsiteY12" fmla="*/ 242789 h 250740"/>
                <a:gd name="connsiteX13" fmla="*/ 71561 w 214685"/>
                <a:gd name="connsiteY13" fmla="*/ 218935 h 250740"/>
                <a:gd name="connsiteX14" fmla="*/ 63610 w 214685"/>
                <a:gd name="connsiteY14" fmla="*/ 107616 h 250740"/>
                <a:gd name="connsiteX15" fmla="*/ 47708 w 214685"/>
                <a:gd name="connsiteY15" fmla="*/ 59909 h 250740"/>
                <a:gd name="connsiteX16" fmla="*/ 39756 w 214685"/>
                <a:gd name="connsiteY16" fmla="*/ 36055 h 250740"/>
                <a:gd name="connsiteX17" fmla="*/ 0 w 214685"/>
                <a:gd name="connsiteY17" fmla="*/ 51957 h 25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4685" h="250740">
                  <a:moveTo>
                    <a:pt x="0" y="51957"/>
                  </a:moveTo>
                  <a:cubicBezTo>
                    <a:pt x="5301" y="38705"/>
                    <a:pt x="2111" y="15879"/>
                    <a:pt x="15902" y="12201"/>
                  </a:cubicBezTo>
                  <a:cubicBezTo>
                    <a:pt x="106841" y="-12049"/>
                    <a:pt x="106171" y="506"/>
                    <a:pt x="135172" y="44006"/>
                  </a:cubicBezTo>
                  <a:cubicBezTo>
                    <a:pt x="132522" y="70510"/>
                    <a:pt x="138243" y="99270"/>
                    <a:pt x="127221" y="123519"/>
                  </a:cubicBezTo>
                  <a:cubicBezTo>
                    <a:pt x="122699" y="133468"/>
                    <a:pt x="105647" y="127633"/>
                    <a:pt x="95415" y="131470"/>
                  </a:cubicBezTo>
                  <a:cubicBezTo>
                    <a:pt x="84317" y="135632"/>
                    <a:pt x="75463" y="147373"/>
                    <a:pt x="63610" y="147373"/>
                  </a:cubicBezTo>
                  <a:cubicBezTo>
                    <a:pt x="54054" y="147373"/>
                    <a:pt x="78680" y="135234"/>
                    <a:pt x="87464" y="131470"/>
                  </a:cubicBezTo>
                  <a:cubicBezTo>
                    <a:pt x="97508" y="127165"/>
                    <a:pt x="108667" y="126169"/>
                    <a:pt x="119269" y="123519"/>
                  </a:cubicBezTo>
                  <a:cubicBezTo>
                    <a:pt x="167113" y="129499"/>
                    <a:pt x="181939" y="118131"/>
                    <a:pt x="206734" y="155324"/>
                  </a:cubicBezTo>
                  <a:cubicBezTo>
                    <a:pt x="211383" y="162298"/>
                    <a:pt x="212035" y="171227"/>
                    <a:pt x="214685" y="179178"/>
                  </a:cubicBezTo>
                  <a:cubicBezTo>
                    <a:pt x="212035" y="195081"/>
                    <a:pt x="217350" y="214753"/>
                    <a:pt x="206734" y="226886"/>
                  </a:cubicBezTo>
                  <a:cubicBezTo>
                    <a:pt x="198173" y="236670"/>
                    <a:pt x="133565" y="247881"/>
                    <a:pt x="119269" y="250740"/>
                  </a:cubicBezTo>
                  <a:cubicBezTo>
                    <a:pt x="106017" y="248090"/>
                    <a:pt x="90758" y="250285"/>
                    <a:pt x="79513" y="242789"/>
                  </a:cubicBezTo>
                  <a:cubicBezTo>
                    <a:pt x="72539" y="238140"/>
                    <a:pt x="72540" y="227259"/>
                    <a:pt x="71561" y="218935"/>
                  </a:cubicBezTo>
                  <a:cubicBezTo>
                    <a:pt x="67214" y="181989"/>
                    <a:pt x="69128" y="144405"/>
                    <a:pt x="63610" y="107616"/>
                  </a:cubicBezTo>
                  <a:cubicBezTo>
                    <a:pt x="61124" y="91039"/>
                    <a:pt x="53009" y="75811"/>
                    <a:pt x="47708" y="59909"/>
                  </a:cubicBezTo>
                  <a:lnTo>
                    <a:pt x="39756" y="36055"/>
                  </a:lnTo>
                  <a:lnTo>
                    <a:pt x="0" y="51957"/>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extBox 1"/>
          <p:cNvSpPr txBox="1"/>
          <p:nvPr/>
        </p:nvSpPr>
        <p:spPr>
          <a:xfrm>
            <a:off x="1860605" y="260648"/>
            <a:ext cx="4583603" cy="523220"/>
          </a:xfrm>
          <a:prstGeom prst="rect">
            <a:avLst/>
          </a:prstGeom>
          <a:noFill/>
        </p:spPr>
        <p:txBody>
          <a:bodyPr wrap="square" rtlCol="0">
            <a:spAutoFit/>
          </a:bodyPr>
          <a:lstStyle/>
          <a:p>
            <a:pPr algn="ctr"/>
            <a:r>
              <a:rPr lang="en-GB" sz="2800">
                <a:latin typeface="+mn-lt"/>
              </a:rPr>
              <a:t>Epidermis</a:t>
            </a:r>
          </a:p>
        </p:txBody>
      </p:sp>
    </p:spTree>
    <p:extLst>
      <p:ext uri="{BB962C8B-B14F-4D97-AF65-F5344CB8AC3E}">
        <p14:creationId xmlns:p14="http://schemas.microsoft.com/office/powerpoint/2010/main" val="317885652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U:\EDUCATIONAL\st1 teaching\cmn hp.jp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5095" r="11743"/>
          <a:stretch/>
        </p:blipFill>
        <p:spPr bwMode="auto">
          <a:xfrm rot="16200000">
            <a:off x="-787313" y="1308730"/>
            <a:ext cx="6326140" cy="439248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noChangeArrowheads="1"/>
          </p:cNvPicPr>
          <p:nvPr/>
        </p:nvPicPr>
        <p:blipFill rotWithShape="1">
          <a:blip r:embed="rId3" cstate="print"/>
          <a:srcRect l="47316" t="749" r="6341" b="1"/>
          <a:stretch/>
        </p:blipFill>
        <p:spPr bwMode="auto">
          <a:xfrm>
            <a:off x="4641876" y="341906"/>
            <a:ext cx="4034579" cy="6255446"/>
          </a:xfrm>
          <a:prstGeom prst="rect">
            <a:avLst/>
          </a:prstGeom>
          <a:noFill/>
          <a:ln w="9525">
            <a:noFill/>
            <a:miter lim="800000"/>
            <a:headEnd/>
            <a:tailEnd/>
          </a:ln>
        </p:spPr>
      </p:pic>
    </p:spTree>
    <p:extLst>
      <p:ext uri="{BB962C8B-B14F-4D97-AF65-F5344CB8AC3E}">
        <p14:creationId xmlns:p14="http://schemas.microsoft.com/office/powerpoint/2010/main" val="41402632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p:txBody>
          <a:bodyPr/>
          <a:lstStyle/>
          <a:p>
            <a:pPr eaLnBrk="1" hangingPunct="1"/>
            <a:r>
              <a:rPr lang="en-GB"/>
              <a:t>Features of Benign </a:t>
            </a:r>
            <a:r>
              <a:rPr lang="en-GB" err="1"/>
              <a:t>Naevi</a:t>
            </a:r>
            <a:endParaRPr lang="en-GB"/>
          </a:p>
        </p:txBody>
      </p:sp>
      <p:sp>
        <p:nvSpPr>
          <p:cNvPr id="134147" name="Rectangle 3"/>
          <p:cNvSpPr>
            <a:spLocks noGrp="1" noChangeArrowheads="1"/>
          </p:cNvSpPr>
          <p:nvPr>
            <p:ph idx="1"/>
          </p:nvPr>
        </p:nvSpPr>
        <p:spPr/>
        <p:txBody>
          <a:bodyPr>
            <a:normAutofit fontScale="92500"/>
          </a:bodyPr>
          <a:lstStyle/>
          <a:p>
            <a:pPr eaLnBrk="1" hangingPunct="1"/>
            <a:r>
              <a:rPr lang="en-GB" sz="2400"/>
              <a:t>Symmetrical</a:t>
            </a:r>
          </a:p>
          <a:p>
            <a:pPr eaLnBrk="1" hangingPunct="1"/>
            <a:endParaRPr lang="en-GB" sz="2400"/>
          </a:p>
          <a:p>
            <a:pPr eaLnBrk="1" hangingPunct="1"/>
            <a:r>
              <a:rPr lang="en-GB" sz="2400"/>
              <a:t>No evidence of upward spread </a:t>
            </a:r>
          </a:p>
          <a:p>
            <a:pPr marL="0" indent="0" eaLnBrk="1" hangingPunct="1">
              <a:buNone/>
            </a:pPr>
            <a:endParaRPr lang="en-GB" sz="2400"/>
          </a:p>
          <a:p>
            <a:pPr eaLnBrk="1" hangingPunct="1"/>
            <a:r>
              <a:rPr lang="en-GB" sz="2400"/>
              <a:t>Downward maturation (architectural, cytological)</a:t>
            </a:r>
          </a:p>
          <a:p>
            <a:pPr eaLnBrk="1" hangingPunct="1"/>
            <a:endParaRPr lang="en-GB" sz="2400"/>
          </a:p>
          <a:p>
            <a:pPr eaLnBrk="1" hangingPunct="1"/>
            <a:r>
              <a:rPr lang="en-GB" sz="2400"/>
              <a:t>No atypia (not hyperchromatic, angulated, absent/small nucleoli)</a:t>
            </a:r>
          </a:p>
          <a:p>
            <a:pPr eaLnBrk="1" hangingPunct="1"/>
            <a:endParaRPr lang="en-GB" sz="2400"/>
          </a:p>
          <a:p>
            <a:pPr eaLnBrk="1" hangingPunct="1"/>
            <a:r>
              <a:rPr lang="en-GB" sz="2400"/>
              <a:t>No mitotic activity</a:t>
            </a:r>
          </a:p>
          <a:p>
            <a:pPr eaLnBrk="1" hangingPunct="1"/>
            <a:endParaRPr lang="en-GB" sz="2400"/>
          </a:p>
          <a:p>
            <a:pPr eaLnBrk="1" hangingPunct="1"/>
            <a:r>
              <a:rPr lang="en-GB" sz="2400"/>
              <a:t>No expansile growth/destruction of other structures</a:t>
            </a:r>
          </a:p>
        </p:txBody>
      </p:sp>
    </p:spTree>
    <p:extLst>
      <p:ext uri="{BB962C8B-B14F-4D97-AF65-F5344CB8AC3E}">
        <p14:creationId xmlns:p14="http://schemas.microsoft.com/office/powerpoint/2010/main" val="2733229461"/>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276304"/>
            <a:ext cx="8229600" cy="1143000"/>
          </a:xfrm>
        </p:spPr>
        <p:txBody>
          <a:bodyPr/>
          <a:lstStyle/>
          <a:p>
            <a:r>
              <a:rPr lang="en-GB"/>
              <a:t>Melanoma </a:t>
            </a:r>
          </a:p>
        </p:txBody>
      </p:sp>
    </p:spTree>
    <p:extLst>
      <p:ext uri="{BB962C8B-B14F-4D97-AF65-F5344CB8AC3E}">
        <p14:creationId xmlns:p14="http://schemas.microsoft.com/office/powerpoint/2010/main" val="28094949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Melanoma </a:t>
            </a:r>
          </a:p>
        </p:txBody>
      </p:sp>
      <p:sp>
        <p:nvSpPr>
          <p:cNvPr id="3" name="Content Placeholder 2"/>
          <p:cNvSpPr>
            <a:spLocks noGrp="1"/>
          </p:cNvSpPr>
          <p:nvPr>
            <p:ph idx="1"/>
          </p:nvPr>
        </p:nvSpPr>
        <p:spPr/>
        <p:txBody>
          <a:bodyPr>
            <a:normAutofit/>
          </a:bodyPr>
          <a:lstStyle/>
          <a:p>
            <a:r>
              <a:rPr lang="en-GB" sz="2000"/>
              <a:t>5</a:t>
            </a:r>
            <a:r>
              <a:rPr lang="en-GB" sz="2000" baseline="30000"/>
              <a:t>th</a:t>
            </a:r>
            <a:r>
              <a:rPr lang="en-GB" sz="2000"/>
              <a:t> most common cancer in the UK – </a:t>
            </a:r>
            <a:r>
              <a:rPr lang="en-GB" sz="2000" b="1"/>
              <a:t>86% cases are thought to be preventable</a:t>
            </a:r>
          </a:p>
          <a:p>
            <a:pPr marL="0" indent="0">
              <a:buNone/>
            </a:pPr>
            <a:endParaRPr lang="en-GB" sz="2000"/>
          </a:p>
          <a:p>
            <a:r>
              <a:rPr lang="en-GB" sz="2000"/>
              <a:t>Incidence rates risen by 138% from the 90s</a:t>
            </a:r>
          </a:p>
          <a:p>
            <a:r>
              <a:rPr lang="en-GB" sz="2000"/>
              <a:t>Highest incidence over the age of 85</a:t>
            </a:r>
          </a:p>
          <a:p>
            <a:r>
              <a:rPr lang="en-GB" sz="2000"/>
              <a:t>But, increasing steadily in 20-25yo and steeply in males 55-59yo</a:t>
            </a:r>
          </a:p>
          <a:p>
            <a:pPr marL="0" indent="0">
              <a:buNone/>
            </a:pPr>
            <a:endParaRPr lang="en-GB" sz="2000"/>
          </a:p>
          <a:p>
            <a:r>
              <a:rPr lang="en-GB" sz="2000"/>
              <a:t>In younger age groups, incidence in females &gt;&gt; males</a:t>
            </a:r>
          </a:p>
          <a:p>
            <a:r>
              <a:rPr lang="en-GB" sz="2000"/>
              <a:t>In older age groups, incidence in males&gt;&gt;females</a:t>
            </a:r>
          </a:p>
          <a:p>
            <a:endParaRPr lang="en-GB" sz="2000"/>
          </a:p>
          <a:p>
            <a:r>
              <a:rPr lang="en-GB" sz="2000"/>
              <a:t>Trunk, head and neck – mainly in males</a:t>
            </a:r>
          </a:p>
          <a:p>
            <a:r>
              <a:rPr lang="en-GB" sz="2000"/>
              <a:t>Legs and arms – mainly in females</a:t>
            </a:r>
          </a:p>
        </p:txBody>
      </p:sp>
      <p:sp>
        <p:nvSpPr>
          <p:cNvPr id="4" name="TextBox 3"/>
          <p:cNvSpPr txBox="1"/>
          <p:nvPr/>
        </p:nvSpPr>
        <p:spPr>
          <a:xfrm>
            <a:off x="5076056" y="6237312"/>
            <a:ext cx="3816424" cy="307777"/>
          </a:xfrm>
          <a:prstGeom prst="rect">
            <a:avLst/>
          </a:prstGeom>
          <a:noFill/>
        </p:spPr>
        <p:txBody>
          <a:bodyPr wrap="square" rtlCol="0">
            <a:spAutoFit/>
          </a:bodyPr>
          <a:lstStyle/>
          <a:p>
            <a:r>
              <a:rPr lang="en-GB" sz="1400"/>
              <a:t>Data from CRUK 2017</a:t>
            </a:r>
          </a:p>
        </p:txBody>
      </p:sp>
    </p:spTree>
    <p:extLst>
      <p:ext uri="{BB962C8B-B14F-4D97-AF65-F5344CB8AC3E}">
        <p14:creationId xmlns:p14="http://schemas.microsoft.com/office/powerpoint/2010/main" val="395468891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Melanoma </a:t>
            </a:r>
          </a:p>
        </p:txBody>
      </p:sp>
      <p:sp>
        <p:nvSpPr>
          <p:cNvPr id="3" name="Content Placeholder 2"/>
          <p:cNvSpPr>
            <a:spLocks noGrp="1"/>
          </p:cNvSpPr>
          <p:nvPr>
            <p:ph idx="1"/>
          </p:nvPr>
        </p:nvSpPr>
        <p:spPr/>
        <p:txBody>
          <a:bodyPr>
            <a:normAutofit/>
          </a:bodyPr>
          <a:lstStyle/>
          <a:p>
            <a:r>
              <a:rPr lang="en-GB" sz="2400"/>
              <a:t>Majority of melanomas arise de novo</a:t>
            </a:r>
          </a:p>
          <a:p>
            <a:pPr lvl="1"/>
            <a:r>
              <a:rPr lang="en-GB" sz="2400"/>
              <a:t>Most related to UV exposure (sun, sunbeds)</a:t>
            </a:r>
          </a:p>
          <a:p>
            <a:pPr lvl="1"/>
            <a:r>
              <a:rPr lang="en-GB" sz="2400"/>
              <a:t>Risk higher in people susceptible to the effects of sunlight exposure (</a:t>
            </a:r>
            <a:r>
              <a:rPr lang="en-GB" sz="2000"/>
              <a:t>those who sun-burn than those who tan</a:t>
            </a:r>
            <a:r>
              <a:rPr lang="en-GB" sz="2400"/>
              <a:t>)</a:t>
            </a:r>
          </a:p>
          <a:p>
            <a:endParaRPr lang="en-GB" sz="2400"/>
          </a:p>
          <a:p>
            <a:r>
              <a:rPr lang="en-GB" sz="2400"/>
              <a:t>8-14% are familial</a:t>
            </a:r>
          </a:p>
          <a:p>
            <a:endParaRPr lang="en-GB" sz="2400"/>
          </a:p>
          <a:p>
            <a:r>
              <a:rPr lang="en-GB" sz="2400"/>
              <a:t>Subtypes of melanoma are associated with varying intensity and duration of UV exposure </a:t>
            </a:r>
          </a:p>
          <a:p>
            <a:endParaRPr lang="en-GB" sz="2400"/>
          </a:p>
        </p:txBody>
      </p:sp>
    </p:spTree>
    <p:extLst>
      <p:ext uri="{BB962C8B-B14F-4D97-AF65-F5344CB8AC3E}">
        <p14:creationId xmlns:p14="http://schemas.microsoft.com/office/powerpoint/2010/main" val="223242419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AutoShape 2"/>
          <p:cNvSpPr>
            <a:spLocks noGrp="1" noChangeArrowheads="1"/>
          </p:cNvSpPr>
          <p:nvPr>
            <p:ph type="title"/>
          </p:nvPr>
        </p:nvSpPr>
        <p:spPr/>
        <p:txBody>
          <a:bodyPr/>
          <a:lstStyle/>
          <a:p>
            <a:pPr eaLnBrk="1" hangingPunct="1"/>
            <a:r>
              <a:rPr lang="en-GB"/>
              <a:t>Melanoma</a:t>
            </a:r>
          </a:p>
        </p:txBody>
      </p:sp>
      <p:sp>
        <p:nvSpPr>
          <p:cNvPr id="135171" name="Rectangle 3"/>
          <p:cNvSpPr>
            <a:spLocks noGrp="1" noChangeArrowheads="1"/>
          </p:cNvSpPr>
          <p:nvPr>
            <p:ph idx="1"/>
          </p:nvPr>
        </p:nvSpPr>
        <p:spPr/>
        <p:txBody>
          <a:bodyPr>
            <a:normAutofit/>
          </a:bodyPr>
          <a:lstStyle/>
          <a:p>
            <a:pPr eaLnBrk="1" hangingPunct="1">
              <a:buFont typeface="Wingdings" pitchFamily="2" charset="2"/>
              <a:buNone/>
            </a:pPr>
            <a:r>
              <a:rPr lang="en-GB" sz="2000"/>
              <a:t>In situ (MIS)</a:t>
            </a:r>
            <a:r>
              <a:rPr lang="en-GB" sz="2400"/>
              <a:t>: </a:t>
            </a:r>
          </a:p>
          <a:p>
            <a:pPr eaLnBrk="1" hangingPunct="1"/>
            <a:r>
              <a:rPr lang="en-GB" sz="1700"/>
              <a:t>Confined to the epidermis and invading the epidermis (</a:t>
            </a:r>
            <a:r>
              <a:rPr lang="en-GB" sz="1700" err="1"/>
              <a:t>pagetoid</a:t>
            </a:r>
            <a:r>
              <a:rPr lang="en-GB" sz="1700"/>
              <a:t> spread)</a:t>
            </a:r>
          </a:p>
          <a:p>
            <a:pPr eaLnBrk="1" hangingPunct="1"/>
            <a:r>
              <a:rPr lang="en-GB" sz="1700"/>
              <a:t>Asymmetrical, Variably sized nests and lentiginous runs</a:t>
            </a:r>
          </a:p>
          <a:p>
            <a:pPr eaLnBrk="1" hangingPunct="1"/>
            <a:r>
              <a:rPr lang="en-GB" sz="1700"/>
              <a:t>Cytological atypia</a:t>
            </a:r>
          </a:p>
          <a:p>
            <a:pPr eaLnBrk="1" hangingPunct="1"/>
            <a:r>
              <a:rPr lang="en-GB" sz="1700"/>
              <a:t>“</a:t>
            </a:r>
            <a:r>
              <a:rPr lang="en-GB" sz="1700" err="1"/>
              <a:t>Lentigo</a:t>
            </a:r>
            <a:r>
              <a:rPr lang="en-GB" sz="1700"/>
              <a:t> </a:t>
            </a:r>
            <a:r>
              <a:rPr lang="en-GB" sz="1700" err="1"/>
              <a:t>maligna</a:t>
            </a:r>
            <a:r>
              <a:rPr lang="en-GB" sz="1700"/>
              <a:t>” when in chronically sun-damaged skin, usually minimal </a:t>
            </a:r>
            <a:r>
              <a:rPr lang="en-GB" sz="1700" err="1"/>
              <a:t>pagetoid</a:t>
            </a:r>
            <a:r>
              <a:rPr lang="en-GB" sz="1700"/>
              <a:t> spread and nesting</a:t>
            </a:r>
          </a:p>
          <a:p>
            <a:pPr marL="0" indent="0" eaLnBrk="1" hangingPunct="1">
              <a:buNone/>
            </a:pPr>
            <a:endParaRPr lang="en-GB" sz="2400"/>
          </a:p>
          <a:p>
            <a:pPr marL="0" indent="0" eaLnBrk="1" hangingPunct="1">
              <a:buNone/>
            </a:pPr>
            <a:r>
              <a:rPr lang="en-GB" sz="2000"/>
              <a:t>Invasive melanoma:</a:t>
            </a:r>
          </a:p>
          <a:p>
            <a:pPr eaLnBrk="1" hangingPunct="1"/>
            <a:r>
              <a:rPr lang="en-GB" sz="1600"/>
              <a:t>Invades the dermis </a:t>
            </a:r>
          </a:p>
          <a:p>
            <a:pPr eaLnBrk="1" hangingPunct="1"/>
            <a:r>
              <a:rPr lang="en-GB" sz="1600"/>
              <a:t>All features of MIS in the epidermal component </a:t>
            </a:r>
          </a:p>
          <a:p>
            <a:pPr eaLnBrk="1" hangingPunct="1"/>
            <a:r>
              <a:rPr lang="en-GB" sz="1600"/>
              <a:t>Similar melanocytes in the dermis, haphazardly arranged </a:t>
            </a:r>
          </a:p>
          <a:p>
            <a:pPr eaLnBrk="1" hangingPunct="1"/>
            <a:r>
              <a:rPr lang="en-GB" sz="1600"/>
              <a:t>Lack of maturation in the dermal component</a:t>
            </a:r>
          </a:p>
          <a:p>
            <a:pPr eaLnBrk="1" hangingPunct="1"/>
            <a:r>
              <a:rPr lang="en-GB" sz="1600"/>
              <a:t>Mitotic activity in the dermal component </a:t>
            </a:r>
          </a:p>
          <a:p>
            <a:pPr eaLnBrk="1" hangingPunct="1"/>
            <a:r>
              <a:rPr lang="en-GB" sz="1600"/>
              <a:t>2 growth phases – vertical and radial</a:t>
            </a:r>
            <a:endParaRPr lang="en-GB" sz="1200"/>
          </a:p>
          <a:p>
            <a:pPr lvl="1"/>
            <a:endParaRPr lang="en-GB" sz="80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Subtypes </a:t>
            </a:r>
          </a:p>
        </p:txBody>
      </p:sp>
      <p:sp>
        <p:nvSpPr>
          <p:cNvPr id="3" name="Content Placeholder 2"/>
          <p:cNvSpPr>
            <a:spLocks noGrp="1"/>
          </p:cNvSpPr>
          <p:nvPr>
            <p:ph idx="1"/>
          </p:nvPr>
        </p:nvSpPr>
        <p:spPr/>
        <p:txBody>
          <a:bodyPr>
            <a:normAutofit fontScale="92500" lnSpcReduction="10000"/>
          </a:bodyPr>
          <a:lstStyle/>
          <a:p>
            <a:r>
              <a:rPr lang="en-GB" sz="2600"/>
              <a:t>Superficial spreading melanoma </a:t>
            </a:r>
          </a:p>
          <a:p>
            <a:pPr lvl="1"/>
            <a:r>
              <a:rPr lang="en-GB" sz="2000"/>
              <a:t>High intensity intermittent UV exposure </a:t>
            </a:r>
          </a:p>
          <a:p>
            <a:pPr lvl="1"/>
            <a:endParaRPr lang="en-GB" sz="2000"/>
          </a:p>
          <a:p>
            <a:r>
              <a:rPr lang="en-GB" sz="2600" err="1"/>
              <a:t>Lentigo</a:t>
            </a:r>
            <a:r>
              <a:rPr lang="en-GB" sz="2600"/>
              <a:t> </a:t>
            </a:r>
            <a:r>
              <a:rPr lang="en-GB" sz="2600" err="1"/>
              <a:t>maligna</a:t>
            </a:r>
            <a:r>
              <a:rPr lang="en-GB" sz="2600"/>
              <a:t> melanoma </a:t>
            </a:r>
          </a:p>
          <a:p>
            <a:pPr lvl="1"/>
            <a:r>
              <a:rPr lang="en-GB" sz="2200"/>
              <a:t>Low intensity UV exposure for longer duration</a:t>
            </a:r>
          </a:p>
          <a:p>
            <a:pPr lvl="1"/>
            <a:r>
              <a:rPr lang="en-GB" sz="2200" err="1"/>
              <a:t>Lentigo</a:t>
            </a:r>
            <a:r>
              <a:rPr lang="en-GB" sz="2200"/>
              <a:t> </a:t>
            </a:r>
            <a:r>
              <a:rPr lang="en-GB" sz="2200" err="1"/>
              <a:t>maligna</a:t>
            </a:r>
            <a:r>
              <a:rPr lang="en-GB" sz="2200"/>
              <a:t> may pre-exist for 10-15 years</a:t>
            </a:r>
          </a:p>
          <a:p>
            <a:pPr lvl="1"/>
            <a:endParaRPr lang="en-GB" sz="2200"/>
          </a:p>
          <a:p>
            <a:r>
              <a:rPr lang="en-GB" sz="2600" err="1"/>
              <a:t>Acral</a:t>
            </a:r>
            <a:r>
              <a:rPr lang="en-GB" sz="2600"/>
              <a:t> melanoma</a:t>
            </a:r>
          </a:p>
          <a:p>
            <a:pPr lvl="1"/>
            <a:r>
              <a:rPr lang="en-GB" sz="2200"/>
              <a:t>Develops on palmar and plantar surfaces</a:t>
            </a:r>
          </a:p>
          <a:p>
            <a:pPr marL="457200" lvl="1" indent="0">
              <a:buNone/>
            </a:pPr>
            <a:endParaRPr lang="en-GB" sz="2600"/>
          </a:p>
          <a:p>
            <a:r>
              <a:rPr lang="en-GB" sz="2600"/>
              <a:t>Nodular melanoma</a:t>
            </a:r>
          </a:p>
          <a:p>
            <a:pPr lvl="1"/>
            <a:r>
              <a:rPr lang="en-GB" sz="2200"/>
              <a:t>Vertical growth phase from inception (worse prognosis)</a:t>
            </a:r>
          </a:p>
          <a:p>
            <a:pPr lvl="1"/>
            <a:endParaRPr lang="en-GB"/>
          </a:p>
        </p:txBody>
      </p:sp>
    </p:spTree>
    <p:extLst>
      <p:ext uri="{BB962C8B-B14F-4D97-AF65-F5344CB8AC3E}">
        <p14:creationId xmlns:p14="http://schemas.microsoft.com/office/powerpoint/2010/main" val="131254899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5" descr="LM2"/>
          <p:cNvPicPr>
            <a:picLocks noChangeAspect="1" noChangeArrowheads="1"/>
          </p:cNvPicPr>
          <p:nvPr/>
        </p:nvPicPr>
        <p:blipFill rotWithShape="1">
          <a:blip r:embed="rId3" cstate="print"/>
          <a:srcRect l="-1191" t="3418" r="41258" b="-3418"/>
          <a:stretch/>
        </p:blipFill>
        <p:spPr bwMode="auto">
          <a:xfrm>
            <a:off x="169683" y="836712"/>
            <a:ext cx="4402317" cy="5875338"/>
          </a:xfrm>
          <a:prstGeom prst="rect">
            <a:avLst/>
          </a:prstGeom>
          <a:noFill/>
          <a:ln w="9525">
            <a:noFill/>
            <a:miter lim="800000"/>
            <a:headEnd/>
            <a:tailEnd/>
          </a:ln>
        </p:spPr>
      </p:pic>
      <p:sp>
        <p:nvSpPr>
          <p:cNvPr id="3" name="TextBox 2"/>
          <p:cNvSpPr txBox="1"/>
          <p:nvPr/>
        </p:nvSpPr>
        <p:spPr>
          <a:xfrm>
            <a:off x="539552" y="116632"/>
            <a:ext cx="3024336" cy="369332"/>
          </a:xfrm>
          <a:prstGeom prst="rect">
            <a:avLst/>
          </a:prstGeom>
          <a:noFill/>
        </p:spPr>
        <p:txBody>
          <a:bodyPr wrap="square" rtlCol="0">
            <a:spAutoFit/>
          </a:bodyPr>
          <a:lstStyle/>
          <a:p>
            <a:pPr algn="ctr"/>
            <a:r>
              <a:rPr lang="en-GB" err="1"/>
              <a:t>Lentigo</a:t>
            </a:r>
            <a:r>
              <a:rPr lang="en-GB"/>
              <a:t> </a:t>
            </a:r>
            <a:r>
              <a:rPr lang="en-GB" err="1"/>
              <a:t>maligna</a:t>
            </a:r>
            <a:endParaRPr lang="en-GB"/>
          </a:p>
        </p:txBody>
      </p:sp>
      <p:pic>
        <p:nvPicPr>
          <p:cNvPr id="614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8236" t="6475" r="16438" b="-459"/>
          <a:stretch/>
        </p:blipFill>
        <p:spPr bwMode="auto">
          <a:xfrm>
            <a:off x="4572001" y="836712"/>
            <a:ext cx="4572000" cy="5693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436096" y="188640"/>
            <a:ext cx="2448272" cy="369332"/>
          </a:xfrm>
          <a:prstGeom prst="rect">
            <a:avLst/>
          </a:prstGeom>
          <a:noFill/>
        </p:spPr>
        <p:txBody>
          <a:bodyPr wrap="square" rtlCol="0">
            <a:spAutoFit/>
          </a:bodyPr>
          <a:lstStyle/>
          <a:p>
            <a:pPr algn="ctr"/>
            <a:r>
              <a:rPr lang="en-GB"/>
              <a:t>Melanoma in situ</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87624" y="0"/>
            <a:ext cx="6849425" cy="6813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Connector 4"/>
          <p:cNvCxnSpPr/>
          <p:nvPr/>
        </p:nvCxnSpPr>
        <p:spPr>
          <a:xfrm>
            <a:off x="4448979" y="116632"/>
            <a:ext cx="39310" cy="637471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79512" y="3043522"/>
            <a:ext cx="864096" cy="369332"/>
          </a:xfrm>
          <a:prstGeom prst="rect">
            <a:avLst/>
          </a:prstGeom>
          <a:noFill/>
        </p:spPr>
        <p:txBody>
          <a:bodyPr wrap="square" rtlCol="0">
            <a:spAutoFit/>
          </a:bodyPr>
          <a:lstStyle/>
          <a:p>
            <a:r>
              <a:rPr lang="en-GB"/>
              <a:t>MIS</a:t>
            </a:r>
          </a:p>
        </p:txBody>
      </p:sp>
      <p:sp>
        <p:nvSpPr>
          <p:cNvPr id="8" name="TextBox 7"/>
          <p:cNvSpPr txBox="1"/>
          <p:nvPr/>
        </p:nvSpPr>
        <p:spPr>
          <a:xfrm>
            <a:off x="8086072" y="3052101"/>
            <a:ext cx="1043608" cy="369332"/>
          </a:xfrm>
          <a:prstGeom prst="rect">
            <a:avLst/>
          </a:prstGeom>
          <a:noFill/>
        </p:spPr>
        <p:txBody>
          <a:bodyPr wrap="square" rtlCol="0">
            <a:spAutoFit/>
          </a:bodyPr>
          <a:lstStyle/>
          <a:p>
            <a:r>
              <a:rPr lang="en-GB"/>
              <a:t>Naevus</a:t>
            </a:r>
          </a:p>
        </p:txBody>
      </p:sp>
    </p:spTree>
    <p:extLst>
      <p:ext uri="{BB962C8B-B14F-4D97-AF65-F5344CB8AC3E}">
        <p14:creationId xmlns:p14="http://schemas.microsoft.com/office/powerpoint/2010/main" val="198948838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U:\EDUCATIONAL\st1 teaching\rgp.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7504" y="1412776"/>
            <a:ext cx="4360415" cy="5174035"/>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a:off x="2843808" y="3933056"/>
            <a:ext cx="1584176" cy="144016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219" name="Picture 3" descr="U:\EDUCATIONAL\st1 teaching\vgp.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016" y="1412775"/>
            <a:ext cx="3960440" cy="516656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27584" y="404664"/>
            <a:ext cx="2664296" cy="369332"/>
          </a:xfrm>
          <a:prstGeom prst="rect">
            <a:avLst/>
          </a:prstGeom>
          <a:noFill/>
        </p:spPr>
        <p:txBody>
          <a:bodyPr wrap="square" rtlCol="0">
            <a:spAutoFit/>
          </a:bodyPr>
          <a:lstStyle/>
          <a:p>
            <a:pPr algn="ctr"/>
            <a:r>
              <a:rPr lang="en-GB"/>
              <a:t>Radial growth phase</a:t>
            </a:r>
          </a:p>
        </p:txBody>
      </p:sp>
      <p:sp>
        <p:nvSpPr>
          <p:cNvPr id="6" name="TextBox 5"/>
          <p:cNvSpPr txBox="1"/>
          <p:nvPr/>
        </p:nvSpPr>
        <p:spPr>
          <a:xfrm>
            <a:off x="5004048" y="548680"/>
            <a:ext cx="3096344" cy="369332"/>
          </a:xfrm>
          <a:prstGeom prst="rect">
            <a:avLst/>
          </a:prstGeom>
          <a:noFill/>
        </p:spPr>
        <p:txBody>
          <a:bodyPr wrap="square" rtlCol="0">
            <a:spAutoFit/>
          </a:bodyPr>
          <a:lstStyle/>
          <a:p>
            <a:pPr algn="ctr"/>
            <a:r>
              <a:rPr lang="en-GB"/>
              <a:t>Vertical growth phase</a:t>
            </a:r>
          </a:p>
        </p:txBody>
      </p:sp>
    </p:spTree>
    <p:extLst>
      <p:ext uri="{BB962C8B-B14F-4D97-AF65-F5344CB8AC3E}">
        <p14:creationId xmlns:p14="http://schemas.microsoft.com/office/powerpoint/2010/main" val="22748781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088231" y="760322"/>
            <a:ext cx="6967537" cy="5133181"/>
            <a:chOff x="0" y="188913"/>
            <a:chExt cx="9144000" cy="6069012"/>
          </a:xfrm>
        </p:grpSpPr>
        <p:pic>
          <p:nvPicPr>
            <p:cNvPr id="11268" name="Picture 4"/>
            <p:cNvPicPr>
              <a:picLocks noChangeAspect="1" noChangeArrowheads="1"/>
            </p:cNvPicPr>
            <p:nvPr/>
          </p:nvPicPr>
          <p:blipFill>
            <a:blip r:embed="rId3" cstate="print"/>
            <a:srcRect/>
            <a:stretch>
              <a:fillRect/>
            </a:stretch>
          </p:blipFill>
          <p:spPr bwMode="auto">
            <a:xfrm>
              <a:off x="0" y="188913"/>
              <a:ext cx="9144000" cy="6069012"/>
            </a:xfrm>
            <a:prstGeom prst="rect">
              <a:avLst/>
            </a:prstGeom>
            <a:noFill/>
            <a:ln w="9525">
              <a:noFill/>
              <a:miter lim="800000"/>
              <a:headEnd/>
              <a:tailEnd/>
            </a:ln>
          </p:spPr>
        </p:pic>
        <p:sp>
          <p:nvSpPr>
            <p:cNvPr id="11269" name="TextBox 4"/>
            <p:cNvSpPr txBox="1">
              <a:spLocks noChangeArrowheads="1"/>
            </p:cNvSpPr>
            <p:nvPr/>
          </p:nvSpPr>
          <p:spPr bwMode="auto">
            <a:xfrm>
              <a:off x="1116013" y="2997200"/>
              <a:ext cx="2120900" cy="368300"/>
            </a:xfrm>
            <a:prstGeom prst="rect">
              <a:avLst/>
            </a:prstGeom>
            <a:noFill/>
            <a:ln w="9525">
              <a:noFill/>
              <a:miter lim="800000"/>
              <a:headEnd/>
              <a:tailEnd/>
            </a:ln>
          </p:spPr>
          <p:txBody>
            <a:bodyPr wrap="none">
              <a:spAutoFit/>
            </a:bodyPr>
            <a:lstStyle/>
            <a:p>
              <a:r>
                <a:rPr lang="en-GB"/>
                <a:t>Basal melanocytes</a:t>
              </a:r>
            </a:p>
          </p:txBody>
        </p:sp>
        <p:sp>
          <p:nvSpPr>
            <p:cNvPr id="11270" name="TextBox 5"/>
            <p:cNvSpPr txBox="1">
              <a:spLocks noChangeArrowheads="1"/>
            </p:cNvSpPr>
            <p:nvPr/>
          </p:nvSpPr>
          <p:spPr bwMode="auto">
            <a:xfrm>
              <a:off x="3779838" y="2420938"/>
              <a:ext cx="1031875" cy="369887"/>
            </a:xfrm>
            <a:prstGeom prst="rect">
              <a:avLst/>
            </a:prstGeom>
            <a:noFill/>
            <a:ln w="9525">
              <a:noFill/>
              <a:miter lim="800000"/>
              <a:headEnd/>
              <a:tailEnd/>
            </a:ln>
          </p:spPr>
          <p:txBody>
            <a:bodyPr wrap="none">
              <a:spAutoFit/>
            </a:bodyPr>
            <a:lstStyle/>
            <a:p>
              <a:r>
                <a:rPr lang="en-GB"/>
                <a:t>Pigment</a:t>
              </a:r>
            </a:p>
          </p:txBody>
        </p:sp>
        <p:sp>
          <p:nvSpPr>
            <p:cNvPr id="11271" name="TextBox 6"/>
            <p:cNvSpPr txBox="1">
              <a:spLocks noChangeArrowheads="1"/>
            </p:cNvSpPr>
            <p:nvPr/>
          </p:nvSpPr>
          <p:spPr bwMode="auto">
            <a:xfrm>
              <a:off x="5148263" y="3789363"/>
              <a:ext cx="1146175" cy="368300"/>
            </a:xfrm>
            <a:prstGeom prst="rect">
              <a:avLst/>
            </a:prstGeom>
            <a:noFill/>
            <a:ln w="9525">
              <a:noFill/>
              <a:miter lim="800000"/>
              <a:headEnd/>
              <a:tailEnd/>
            </a:ln>
          </p:spPr>
          <p:txBody>
            <a:bodyPr wrap="none">
              <a:spAutoFit/>
            </a:bodyPr>
            <a:lstStyle/>
            <a:p>
              <a:r>
                <a:rPr lang="en-GB"/>
                <a:t>Rete Peg</a:t>
              </a:r>
            </a:p>
          </p:txBody>
        </p:sp>
        <p:sp>
          <p:nvSpPr>
            <p:cNvPr id="11272" name="TextBox 7"/>
            <p:cNvSpPr txBox="1">
              <a:spLocks noChangeArrowheads="1"/>
            </p:cNvSpPr>
            <p:nvPr/>
          </p:nvSpPr>
          <p:spPr bwMode="auto">
            <a:xfrm>
              <a:off x="7019925" y="1628775"/>
              <a:ext cx="1660525" cy="369888"/>
            </a:xfrm>
            <a:prstGeom prst="rect">
              <a:avLst/>
            </a:prstGeom>
            <a:noFill/>
            <a:ln w="9525">
              <a:noFill/>
              <a:miter lim="800000"/>
              <a:headEnd/>
              <a:tailEnd/>
            </a:ln>
          </p:spPr>
          <p:txBody>
            <a:bodyPr wrap="none">
              <a:spAutoFit/>
            </a:bodyPr>
            <a:lstStyle/>
            <a:p>
              <a:r>
                <a:rPr lang="en-GB"/>
                <a:t>Dermal papilla</a:t>
              </a:r>
            </a:p>
          </p:txBody>
        </p:sp>
        <p:cxnSp>
          <p:nvCxnSpPr>
            <p:cNvPr id="10" name="Straight Arrow Connector 9"/>
            <p:cNvCxnSpPr/>
            <p:nvPr/>
          </p:nvCxnSpPr>
          <p:spPr>
            <a:xfrm flipH="1" flipV="1">
              <a:off x="1331913" y="2276475"/>
              <a:ext cx="287337" cy="72072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flipV="1">
              <a:off x="1692275" y="1341438"/>
              <a:ext cx="142875" cy="15113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2124075" y="836613"/>
              <a:ext cx="863600" cy="19446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819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475" t="5341" r="18747" b="4270"/>
          <a:stretch/>
        </p:blipFill>
        <p:spPr bwMode="auto">
          <a:xfrm>
            <a:off x="251520" y="195316"/>
            <a:ext cx="6929765" cy="6620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308304" y="2636912"/>
            <a:ext cx="1728192" cy="923330"/>
          </a:xfrm>
          <a:prstGeom prst="rect">
            <a:avLst/>
          </a:prstGeom>
          <a:noFill/>
        </p:spPr>
        <p:txBody>
          <a:bodyPr wrap="square" rtlCol="0">
            <a:spAutoFit/>
          </a:bodyPr>
          <a:lstStyle/>
          <a:p>
            <a:r>
              <a:rPr lang="en-GB"/>
              <a:t>Superficial spreading melanoma</a:t>
            </a:r>
          </a:p>
        </p:txBody>
      </p:sp>
    </p:spTree>
    <p:extLst>
      <p:ext uri="{BB962C8B-B14F-4D97-AF65-F5344CB8AC3E}">
        <p14:creationId xmlns:p14="http://schemas.microsoft.com/office/powerpoint/2010/main" val="305752608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5377" t="246" r="2207"/>
          <a:stretch/>
        </p:blipFill>
        <p:spPr bwMode="auto">
          <a:xfrm>
            <a:off x="31805" y="764704"/>
            <a:ext cx="9080389" cy="5890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948041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U:\EDUCATIONAL\st1 teaching\alm.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43608" y="620688"/>
            <a:ext cx="6192688" cy="619268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524328" y="2708920"/>
            <a:ext cx="1440160" cy="646331"/>
          </a:xfrm>
          <a:prstGeom prst="rect">
            <a:avLst/>
          </a:prstGeom>
          <a:noFill/>
        </p:spPr>
        <p:txBody>
          <a:bodyPr wrap="square" rtlCol="0">
            <a:spAutoFit/>
          </a:bodyPr>
          <a:lstStyle/>
          <a:p>
            <a:r>
              <a:rPr lang="en-GB" err="1"/>
              <a:t>Acral</a:t>
            </a:r>
            <a:r>
              <a:rPr lang="en-GB"/>
              <a:t> melanoma</a:t>
            </a:r>
          </a:p>
        </p:txBody>
      </p:sp>
    </p:spTree>
    <p:extLst>
      <p:ext uri="{BB962C8B-B14F-4D97-AF65-F5344CB8AC3E}">
        <p14:creationId xmlns:p14="http://schemas.microsoft.com/office/powerpoint/2010/main" val="193428004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a:p>
        </p:txBody>
      </p:sp>
      <p:pic>
        <p:nvPicPr>
          <p:cNvPr id="122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151"/>
          <a:stretch/>
        </p:blipFill>
        <p:spPr bwMode="auto">
          <a:xfrm>
            <a:off x="159026" y="1052736"/>
            <a:ext cx="8904023" cy="5640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52295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5377" t="246" r="2207"/>
          <a:stretch/>
        </p:blipFill>
        <p:spPr bwMode="auto">
          <a:xfrm>
            <a:off x="31805" y="764704"/>
            <a:ext cx="9080389" cy="5890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Arrow Connector 3"/>
          <p:cNvCxnSpPr/>
          <p:nvPr/>
        </p:nvCxnSpPr>
        <p:spPr>
          <a:xfrm flipH="1">
            <a:off x="1867338" y="2564904"/>
            <a:ext cx="5040560" cy="3096344"/>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899592" y="116632"/>
            <a:ext cx="5328592" cy="369332"/>
          </a:xfrm>
          <a:prstGeom prst="rect">
            <a:avLst/>
          </a:prstGeom>
          <a:noFill/>
        </p:spPr>
        <p:txBody>
          <a:bodyPr wrap="square" rtlCol="0">
            <a:spAutoFit/>
          </a:bodyPr>
          <a:lstStyle/>
          <a:p>
            <a:pPr algn="ctr"/>
            <a:r>
              <a:rPr lang="en-GB"/>
              <a:t>Breslow thickness</a:t>
            </a:r>
          </a:p>
        </p:txBody>
      </p:sp>
    </p:spTree>
    <p:extLst>
      <p:ext uri="{BB962C8B-B14F-4D97-AF65-F5344CB8AC3E}">
        <p14:creationId xmlns:p14="http://schemas.microsoft.com/office/powerpoint/2010/main" val="113831696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Fig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51" t="35752" r="2801" b="37881"/>
          <a:stretch/>
        </p:blipFill>
        <p:spPr bwMode="auto">
          <a:xfrm>
            <a:off x="611560" y="1412776"/>
            <a:ext cx="7800920" cy="478565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138738" y="764704"/>
            <a:ext cx="5256584" cy="369332"/>
          </a:xfrm>
          <a:prstGeom prst="rect">
            <a:avLst/>
          </a:prstGeom>
          <a:noFill/>
        </p:spPr>
        <p:txBody>
          <a:bodyPr wrap="square" rtlCol="0">
            <a:spAutoFit/>
          </a:bodyPr>
          <a:lstStyle/>
          <a:p>
            <a:pPr algn="ctr"/>
            <a:r>
              <a:rPr lang="en-GB"/>
              <a:t>Regression </a:t>
            </a:r>
          </a:p>
        </p:txBody>
      </p:sp>
    </p:spTree>
    <p:extLst>
      <p:ext uri="{BB962C8B-B14F-4D97-AF65-F5344CB8AC3E}">
        <p14:creationId xmlns:p14="http://schemas.microsoft.com/office/powerpoint/2010/main" val="337524372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Reporting melanoma</a:t>
            </a:r>
          </a:p>
        </p:txBody>
      </p:sp>
      <p:sp>
        <p:nvSpPr>
          <p:cNvPr id="3" name="Content Placeholder 2"/>
          <p:cNvSpPr>
            <a:spLocks noGrp="1"/>
          </p:cNvSpPr>
          <p:nvPr>
            <p:ph idx="1"/>
          </p:nvPr>
        </p:nvSpPr>
        <p:spPr/>
        <p:txBody>
          <a:bodyPr>
            <a:normAutofit fontScale="47500" lnSpcReduction="20000"/>
          </a:bodyPr>
          <a:lstStyle/>
          <a:p>
            <a:r>
              <a:rPr lang="en-GB"/>
              <a:t>Subtype</a:t>
            </a:r>
          </a:p>
          <a:p>
            <a:endParaRPr lang="en-GB"/>
          </a:p>
          <a:p>
            <a:r>
              <a:rPr lang="en-GB"/>
              <a:t>Growth phase</a:t>
            </a:r>
          </a:p>
          <a:p>
            <a:endParaRPr lang="en-GB"/>
          </a:p>
          <a:p>
            <a:r>
              <a:rPr lang="en-GB" b="1"/>
              <a:t>Breslow thickness</a:t>
            </a:r>
          </a:p>
          <a:p>
            <a:endParaRPr lang="en-GB"/>
          </a:p>
          <a:p>
            <a:r>
              <a:rPr lang="en-GB"/>
              <a:t>Regression</a:t>
            </a:r>
          </a:p>
          <a:p>
            <a:endParaRPr lang="en-GB"/>
          </a:p>
          <a:p>
            <a:r>
              <a:rPr lang="en-GB" b="1"/>
              <a:t>Ulceration </a:t>
            </a:r>
          </a:p>
          <a:p>
            <a:endParaRPr lang="en-GB"/>
          </a:p>
          <a:p>
            <a:r>
              <a:rPr lang="en-GB"/>
              <a:t>Lymphovascular and perineural invasion </a:t>
            </a:r>
          </a:p>
          <a:p>
            <a:endParaRPr lang="en-GB"/>
          </a:p>
          <a:p>
            <a:r>
              <a:rPr lang="en-GB" b="1"/>
              <a:t>Microsatellites</a:t>
            </a:r>
          </a:p>
          <a:p>
            <a:endParaRPr lang="en-GB"/>
          </a:p>
          <a:p>
            <a:r>
              <a:rPr lang="en-GB"/>
              <a:t>Mitotic count per mm</a:t>
            </a:r>
            <a:r>
              <a:rPr lang="en-GB" baseline="30000"/>
              <a:t>2</a:t>
            </a:r>
          </a:p>
          <a:p>
            <a:endParaRPr lang="en-GB" baseline="30000"/>
          </a:p>
          <a:p>
            <a:r>
              <a:rPr lang="en-GB"/>
              <a:t>Margins</a:t>
            </a:r>
          </a:p>
          <a:p>
            <a:endParaRPr lang="en-GB"/>
          </a:p>
          <a:p>
            <a:r>
              <a:rPr lang="en-GB" b="1"/>
              <a:t>Staging </a:t>
            </a:r>
          </a:p>
        </p:txBody>
      </p:sp>
    </p:spTree>
    <p:extLst>
      <p:ext uri="{BB962C8B-B14F-4D97-AF65-F5344CB8AC3E}">
        <p14:creationId xmlns:p14="http://schemas.microsoft.com/office/powerpoint/2010/main" val="116507019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See the source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7" y="1412776"/>
            <a:ext cx="7717114" cy="3786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43943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19256" cy="1156990"/>
          </a:xfrm>
        </p:spPr>
        <p:txBody>
          <a:bodyPr>
            <a:normAutofit/>
          </a:bodyPr>
          <a:lstStyle/>
          <a:p>
            <a:r>
              <a:rPr lang="en-GB" sz="2800"/>
              <a:t>Dermis</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1268760"/>
            <a:ext cx="5760640" cy="5303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Freeform 5"/>
          <p:cNvSpPr/>
          <p:nvPr/>
        </p:nvSpPr>
        <p:spPr>
          <a:xfrm>
            <a:off x="1725433" y="2870420"/>
            <a:ext cx="5816793" cy="3086924"/>
          </a:xfrm>
          <a:custGeom>
            <a:avLst/>
            <a:gdLst>
              <a:gd name="connsiteX0" fmla="*/ 143124 w 5816793"/>
              <a:gd name="connsiteY0" fmla="*/ 2496710 h 3086924"/>
              <a:gd name="connsiteX1" fmla="*/ 182880 w 5816793"/>
              <a:gd name="connsiteY1" fmla="*/ 2456954 h 3086924"/>
              <a:gd name="connsiteX2" fmla="*/ 238539 w 5816793"/>
              <a:gd name="connsiteY2" fmla="*/ 2425149 h 3086924"/>
              <a:gd name="connsiteX3" fmla="*/ 294198 w 5816793"/>
              <a:gd name="connsiteY3" fmla="*/ 2393343 h 3086924"/>
              <a:gd name="connsiteX4" fmla="*/ 357809 w 5816793"/>
              <a:gd name="connsiteY4" fmla="*/ 2361538 h 3086924"/>
              <a:gd name="connsiteX5" fmla="*/ 381663 w 5816793"/>
              <a:gd name="connsiteY5" fmla="*/ 2345636 h 3086924"/>
              <a:gd name="connsiteX6" fmla="*/ 429370 w 5816793"/>
              <a:gd name="connsiteY6" fmla="*/ 2321782 h 3086924"/>
              <a:gd name="connsiteX7" fmla="*/ 453224 w 5816793"/>
              <a:gd name="connsiteY7" fmla="*/ 2305879 h 3086924"/>
              <a:gd name="connsiteX8" fmla="*/ 492981 w 5816793"/>
              <a:gd name="connsiteY8" fmla="*/ 2289977 h 3086924"/>
              <a:gd name="connsiteX9" fmla="*/ 532737 w 5816793"/>
              <a:gd name="connsiteY9" fmla="*/ 2266123 h 3086924"/>
              <a:gd name="connsiteX10" fmla="*/ 659958 w 5816793"/>
              <a:gd name="connsiteY10" fmla="*/ 2218415 h 3086924"/>
              <a:gd name="connsiteX11" fmla="*/ 747423 w 5816793"/>
              <a:gd name="connsiteY11" fmla="*/ 2162756 h 3086924"/>
              <a:gd name="connsiteX12" fmla="*/ 795130 w 5816793"/>
              <a:gd name="connsiteY12" fmla="*/ 2130950 h 3086924"/>
              <a:gd name="connsiteX13" fmla="*/ 898497 w 5816793"/>
              <a:gd name="connsiteY13" fmla="*/ 2075291 h 3086924"/>
              <a:gd name="connsiteX14" fmla="*/ 954157 w 5816793"/>
              <a:gd name="connsiteY14" fmla="*/ 2035535 h 3086924"/>
              <a:gd name="connsiteX15" fmla="*/ 1073426 w 5816793"/>
              <a:gd name="connsiteY15" fmla="*/ 1979876 h 3086924"/>
              <a:gd name="connsiteX16" fmla="*/ 1176793 w 5816793"/>
              <a:gd name="connsiteY16" fmla="*/ 1916265 h 3086924"/>
              <a:gd name="connsiteX17" fmla="*/ 1224501 w 5816793"/>
              <a:gd name="connsiteY17" fmla="*/ 1900363 h 3086924"/>
              <a:gd name="connsiteX18" fmla="*/ 1248355 w 5816793"/>
              <a:gd name="connsiteY18" fmla="*/ 1868557 h 3086924"/>
              <a:gd name="connsiteX19" fmla="*/ 1327868 w 5816793"/>
              <a:gd name="connsiteY19" fmla="*/ 1828801 h 3086924"/>
              <a:gd name="connsiteX20" fmla="*/ 1423284 w 5816793"/>
              <a:gd name="connsiteY20" fmla="*/ 1765190 h 3086924"/>
              <a:gd name="connsiteX21" fmla="*/ 1447137 w 5816793"/>
              <a:gd name="connsiteY21" fmla="*/ 1749288 h 3086924"/>
              <a:gd name="connsiteX22" fmla="*/ 1478943 w 5816793"/>
              <a:gd name="connsiteY22" fmla="*/ 1725434 h 3086924"/>
              <a:gd name="connsiteX23" fmla="*/ 1502797 w 5816793"/>
              <a:gd name="connsiteY23" fmla="*/ 1717483 h 3086924"/>
              <a:gd name="connsiteX24" fmla="*/ 1534602 w 5816793"/>
              <a:gd name="connsiteY24" fmla="*/ 1693629 h 3086924"/>
              <a:gd name="connsiteX25" fmla="*/ 1598212 w 5816793"/>
              <a:gd name="connsiteY25" fmla="*/ 1661823 h 3086924"/>
              <a:gd name="connsiteX26" fmla="*/ 1653871 w 5816793"/>
              <a:gd name="connsiteY26" fmla="*/ 1614116 h 3086924"/>
              <a:gd name="connsiteX27" fmla="*/ 1781092 w 5816793"/>
              <a:gd name="connsiteY27" fmla="*/ 1534603 h 3086924"/>
              <a:gd name="connsiteX28" fmla="*/ 1804946 w 5816793"/>
              <a:gd name="connsiteY28" fmla="*/ 1526651 h 3086924"/>
              <a:gd name="connsiteX29" fmla="*/ 1836751 w 5816793"/>
              <a:gd name="connsiteY29" fmla="*/ 1502797 h 3086924"/>
              <a:gd name="connsiteX30" fmla="*/ 1892410 w 5816793"/>
              <a:gd name="connsiteY30" fmla="*/ 1486895 h 3086924"/>
              <a:gd name="connsiteX31" fmla="*/ 1924216 w 5816793"/>
              <a:gd name="connsiteY31" fmla="*/ 1470992 h 3086924"/>
              <a:gd name="connsiteX32" fmla="*/ 1948070 w 5816793"/>
              <a:gd name="connsiteY32" fmla="*/ 1463041 h 3086924"/>
              <a:gd name="connsiteX33" fmla="*/ 2019631 w 5816793"/>
              <a:gd name="connsiteY33" fmla="*/ 1423284 h 3086924"/>
              <a:gd name="connsiteX34" fmla="*/ 2059388 w 5816793"/>
              <a:gd name="connsiteY34" fmla="*/ 1415333 h 3086924"/>
              <a:gd name="connsiteX35" fmla="*/ 2130950 w 5816793"/>
              <a:gd name="connsiteY35" fmla="*/ 1383528 h 3086924"/>
              <a:gd name="connsiteX36" fmla="*/ 2154804 w 5816793"/>
              <a:gd name="connsiteY36" fmla="*/ 1367625 h 3086924"/>
              <a:gd name="connsiteX37" fmla="*/ 2194560 w 5816793"/>
              <a:gd name="connsiteY37" fmla="*/ 1343771 h 3086924"/>
              <a:gd name="connsiteX38" fmla="*/ 2274073 w 5816793"/>
              <a:gd name="connsiteY38" fmla="*/ 1304015 h 3086924"/>
              <a:gd name="connsiteX39" fmla="*/ 2321781 w 5816793"/>
              <a:gd name="connsiteY39" fmla="*/ 1280161 h 3086924"/>
              <a:gd name="connsiteX40" fmla="*/ 2345635 w 5816793"/>
              <a:gd name="connsiteY40" fmla="*/ 1264258 h 3086924"/>
              <a:gd name="connsiteX41" fmla="*/ 2385391 w 5816793"/>
              <a:gd name="connsiteY41" fmla="*/ 1248356 h 3086924"/>
              <a:gd name="connsiteX42" fmla="*/ 2759103 w 5816793"/>
              <a:gd name="connsiteY42" fmla="*/ 1089330 h 3086924"/>
              <a:gd name="connsiteX43" fmla="*/ 2790908 w 5816793"/>
              <a:gd name="connsiteY43" fmla="*/ 1065476 h 3086924"/>
              <a:gd name="connsiteX44" fmla="*/ 2830664 w 5816793"/>
              <a:gd name="connsiteY44" fmla="*/ 1057524 h 3086924"/>
              <a:gd name="connsiteX45" fmla="*/ 2886324 w 5816793"/>
              <a:gd name="connsiteY45" fmla="*/ 1017768 h 3086924"/>
              <a:gd name="connsiteX46" fmla="*/ 2965837 w 5816793"/>
              <a:gd name="connsiteY46" fmla="*/ 978011 h 3086924"/>
              <a:gd name="connsiteX47" fmla="*/ 2989690 w 5816793"/>
              <a:gd name="connsiteY47" fmla="*/ 954157 h 3086924"/>
              <a:gd name="connsiteX48" fmla="*/ 3053301 w 5816793"/>
              <a:gd name="connsiteY48" fmla="*/ 906450 h 3086924"/>
              <a:gd name="connsiteX49" fmla="*/ 3093057 w 5816793"/>
              <a:gd name="connsiteY49" fmla="*/ 874644 h 3086924"/>
              <a:gd name="connsiteX50" fmla="*/ 3140765 w 5816793"/>
              <a:gd name="connsiteY50" fmla="*/ 858742 h 3086924"/>
              <a:gd name="connsiteX51" fmla="*/ 3196424 w 5816793"/>
              <a:gd name="connsiteY51" fmla="*/ 811034 h 3086924"/>
              <a:gd name="connsiteX52" fmla="*/ 3220278 w 5816793"/>
              <a:gd name="connsiteY52" fmla="*/ 795131 h 3086924"/>
              <a:gd name="connsiteX53" fmla="*/ 3252084 w 5816793"/>
              <a:gd name="connsiteY53" fmla="*/ 771277 h 3086924"/>
              <a:gd name="connsiteX54" fmla="*/ 3299791 w 5816793"/>
              <a:gd name="connsiteY54" fmla="*/ 747423 h 3086924"/>
              <a:gd name="connsiteX55" fmla="*/ 3403158 w 5816793"/>
              <a:gd name="connsiteY55" fmla="*/ 683813 h 3086924"/>
              <a:gd name="connsiteX56" fmla="*/ 3466769 w 5816793"/>
              <a:gd name="connsiteY56" fmla="*/ 628154 h 3086924"/>
              <a:gd name="connsiteX57" fmla="*/ 3514477 w 5816793"/>
              <a:gd name="connsiteY57" fmla="*/ 604300 h 3086924"/>
              <a:gd name="connsiteX58" fmla="*/ 3554233 w 5816793"/>
              <a:gd name="connsiteY58" fmla="*/ 580446 h 3086924"/>
              <a:gd name="connsiteX59" fmla="*/ 3609892 w 5816793"/>
              <a:gd name="connsiteY59" fmla="*/ 556592 h 3086924"/>
              <a:gd name="connsiteX60" fmla="*/ 3713259 w 5816793"/>
              <a:gd name="connsiteY60" fmla="*/ 500933 h 3086924"/>
              <a:gd name="connsiteX61" fmla="*/ 3784821 w 5816793"/>
              <a:gd name="connsiteY61" fmla="*/ 461177 h 3086924"/>
              <a:gd name="connsiteX62" fmla="*/ 3959750 w 5816793"/>
              <a:gd name="connsiteY62" fmla="*/ 381663 h 3086924"/>
              <a:gd name="connsiteX63" fmla="*/ 4071068 w 5816793"/>
              <a:gd name="connsiteY63" fmla="*/ 333956 h 3086924"/>
              <a:gd name="connsiteX64" fmla="*/ 4134678 w 5816793"/>
              <a:gd name="connsiteY64" fmla="*/ 310102 h 3086924"/>
              <a:gd name="connsiteX65" fmla="*/ 4182386 w 5816793"/>
              <a:gd name="connsiteY65" fmla="*/ 294199 h 3086924"/>
              <a:gd name="connsiteX66" fmla="*/ 4230094 w 5816793"/>
              <a:gd name="connsiteY66" fmla="*/ 262394 h 3086924"/>
              <a:gd name="connsiteX67" fmla="*/ 4309607 w 5816793"/>
              <a:gd name="connsiteY67" fmla="*/ 230589 h 3086924"/>
              <a:gd name="connsiteX68" fmla="*/ 4349364 w 5816793"/>
              <a:gd name="connsiteY68" fmla="*/ 222637 h 3086924"/>
              <a:gd name="connsiteX69" fmla="*/ 4420925 w 5816793"/>
              <a:gd name="connsiteY69" fmla="*/ 182881 h 3086924"/>
              <a:gd name="connsiteX70" fmla="*/ 4683318 w 5816793"/>
              <a:gd name="connsiteY70" fmla="*/ 103368 h 3086924"/>
              <a:gd name="connsiteX71" fmla="*/ 4731026 w 5816793"/>
              <a:gd name="connsiteY71" fmla="*/ 79514 h 3086924"/>
              <a:gd name="connsiteX72" fmla="*/ 4778734 w 5816793"/>
              <a:gd name="connsiteY72" fmla="*/ 71563 h 3086924"/>
              <a:gd name="connsiteX73" fmla="*/ 4953663 w 5816793"/>
              <a:gd name="connsiteY73" fmla="*/ 31806 h 3086924"/>
              <a:gd name="connsiteX74" fmla="*/ 4985468 w 5816793"/>
              <a:gd name="connsiteY74" fmla="*/ 23855 h 3086924"/>
              <a:gd name="connsiteX75" fmla="*/ 5025224 w 5816793"/>
              <a:gd name="connsiteY75" fmla="*/ 7952 h 3086924"/>
              <a:gd name="connsiteX76" fmla="*/ 5088835 w 5816793"/>
              <a:gd name="connsiteY76" fmla="*/ 1 h 3086924"/>
              <a:gd name="connsiteX77" fmla="*/ 5621572 w 5816793"/>
              <a:gd name="connsiteY77" fmla="*/ 23855 h 3086924"/>
              <a:gd name="connsiteX78" fmla="*/ 5653377 w 5816793"/>
              <a:gd name="connsiteY78" fmla="*/ 31806 h 3086924"/>
              <a:gd name="connsiteX79" fmla="*/ 5677231 w 5816793"/>
              <a:gd name="connsiteY79" fmla="*/ 47709 h 3086924"/>
              <a:gd name="connsiteX80" fmla="*/ 5724939 w 5816793"/>
              <a:gd name="connsiteY80" fmla="*/ 111319 h 3086924"/>
              <a:gd name="connsiteX81" fmla="*/ 5756744 w 5816793"/>
              <a:gd name="connsiteY81" fmla="*/ 166978 h 3086924"/>
              <a:gd name="connsiteX82" fmla="*/ 5780598 w 5816793"/>
              <a:gd name="connsiteY82" fmla="*/ 222637 h 3086924"/>
              <a:gd name="connsiteX83" fmla="*/ 5804452 w 5816793"/>
              <a:gd name="connsiteY83" fmla="*/ 270345 h 3086924"/>
              <a:gd name="connsiteX84" fmla="*/ 5804452 w 5816793"/>
              <a:gd name="connsiteY84" fmla="*/ 628154 h 3086924"/>
              <a:gd name="connsiteX85" fmla="*/ 5772647 w 5816793"/>
              <a:gd name="connsiteY85" fmla="*/ 699716 h 3086924"/>
              <a:gd name="connsiteX86" fmla="*/ 5685183 w 5816793"/>
              <a:gd name="connsiteY86" fmla="*/ 818985 h 3086924"/>
              <a:gd name="connsiteX87" fmla="*/ 5637475 w 5816793"/>
              <a:gd name="connsiteY87" fmla="*/ 866693 h 3086924"/>
              <a:gd name="connsiteX88" fmla="*/ 5589767 w 5816793"/>
              <a:gd name="connsiteY88" fmla="*/ 930303 h 3086924"/>
              <a:gd name="connsiteX89" fmla="*/ 5494351 w 5816793"/>
              <a:gd name="connsiteY89" fmla="*/ 1017768 h 3086924"/>
              <a:gd name="connsiteX90" fmla="*/ 5470497 w 5816793"/>
              <a:gd name="connsiteY90" fmla="*/ 1057524 h 3086924"/>
              <a:gd name="connsiteX91" fmla="*/ 5446644 w 5816793"/>
              <a:gd name="connsiteY91" fmla="*/ 1081378 h 3086924"/>
              <a:gd name="connsiteX92" fmla="*/ 5398936 w 5816793"/>
              <a:gd name="connsiteY92" fmla="*/ 1121135 h 3086924"/>
              <a:gd name="connsiteX93" fmla="*/ 5335325 w 5816793"/>
              <a:gd name="connsiteY93" fmla="*/ 1168843 h 3086924"/>
              <a:gd name="connsiteX94" fmla="*/ 5311471 w 5816793"/>
              <a:gd name="connsiteY94" fmla="*/ 1192697 h 3086924"/>
              <a:gd name="connsiteX95" fmla="*/ 5279666 w 5816793"/>
              <a:gd name="connsiteY95" fmla="*/ 1216550 h 3086924"/>
              <a:gd name="connsiteX96" fmla="*/ 5088835 w 5816793"/>
              <a:gd name="connsiteY96" fmla="*/ 1351723 h 3086924"/>
              <a:gd name="connsiteX97" fmla="*/ 5025224 w 5816793"/>
              <a:gd name="connsiteY97" fmla="*/ 1383528 h 3086924"/>
              <a:gd name="connsiteX98" fmla="*/ 4977517 w 5816793"/>
              <a:gd name="connsiteY98" fmla="*/ 1415333 h 3086924"/>
              <a:gd name="connsiteX99" fmla="*/ 4953663 w 5816793"/>
              <a:gd name="connsiteY99" fmla="*/ 1423284 h 3086924"/>
              <a:gd name="connsiteX100" fmla="*/ 4921857 w 5816793"/>
              <a:gd name="connsiteY100" fmla="*/ 1439187 h 3086924"/>
              <a:gd name="connsiteX101" fmla="*/ 4707172 w 5816793"/>
              <a:gd name="connsiteY101" fmla="*/ 1566408 h 3086924"/>
              <a:gd name="connsiteX102" fmla="*/ 4611757 w 5816793"/>
              <a:gd name="connsiteY102" fmla="*/ 1606164 h 3086924"/>
              <a:gd name="connsiteX103" fmla="*/ 4564049 w 5816793"/>
              <a:gd name="connsiteY103" fmla="*/ 1630018 h 3086924"/>
              <a:gd name="connsiteX104" fmla="*/ 4540195 w 5816793"/>
              <a:gd name="connsiteY104" fmla="*/ 1637970 h 3086924"/>
              <a:gd name="connsiteX105" fmla="*/ 4492487 w 5816793"/>
              <a:gd name="connsiteY105" fmla="*/ 1661823 h 3086924"/>
              <a:gd name="connsiteX106" fmla="*/ 4468633 w 5816793"/>
              <a:gd name="connsiteY106" fmla="*/ 1669775 h 3086924"/>
              <a:gd name="connsiteX107" fmla="*/ 4397071 w 5816793"/>
              <a:gd name="connsiteY107" fmla="*/ 1717483 h 3086924"/>
              <a:gd name="connsiteX108" fmla="*/ 4253948 w 5816793"/>
              <a:gd name="connsiteY108" fmla="*/ 1789044 h 3086924"/>
              <a:gd name="connsiteX109" fmla="*/ 4222143 w 5816793"/>
              <a:gd name="connsiteY109" fmla="*/ 1804947 h 3086924"/>
              <a:gd name="connsiteX110" fmla="*/ 4142630 w 5816793"/>
              <a:gd name="connsiteY110" fmla="*/ 1844703 h 3086924"/>
              <a:gd name="connsiteX111" fmla="*/ 4079019 w 5816793"/>
              <a:gd name="connsiteY111" fmla="*/ 1884460 h 3086924"/>
              <a:gd name="connsiteX112" fmla="*/ 4031311 w 5816793"/>
              <a:gd name="connsiteY112" fmla="*/ 1900363 h 3086924"/>
              <a:gd name="connsiteX113" fmla="*/ 3999506 w 5816793"/>
              <a:gd name="connsiteY113" fmla="*/ 1916265 h 3086924"/>
              <a:gd name="connsiteX114" fmla="*/ 3967701 w 5816793"/>
              <a:gd name="connsiteY114" fmla="*/ 1940119 h 3086924"/>
              <a:gd name="connsiteX115" fmla="*/ 3935896 w 5816793"/>
              <a:gd name="connsiteY115" fmla="*/ 1948070 h 3086924"/>
              <a:gd name="connsiteX116" fmla="*/ 3824577 w 5816793"/>
              <a:gd name="connsiteY116" fmla="*/ 2011681 h 3086924"/>
              <a:gd name="connsiteX117" fmla="*/ 3792772 w 5816793"/>
              <a:gd name="connsiteY117" fmla="*/ 2027583 h 3086924"/>
              <a:gd name="connsiteX118" fmla="*/ 3713259 w 5816793"/>
              <a:gd name="connsiteY118" fmla="*/ 2075291 h 3086924"/>
              <a:gd name="connsiteX119" fmla="*/ 3681454 w 5816793"/>
              <a:gd name="connsiteY119" fmla="*/ 2091194 h 3086924"/>
              <a:gd name="connsiteX120" fmla="*/ 3593990 w 5816793"/>
              <a:gd name="connsiteY120" fmla="*/ 2122999 h 3086924"/>
              <a:gd name="connsiteX121" fmla="*/ 3514477 w 5816793"/>
              <a:gd name="connsiteY121" fmla="*/ 2162756 h 3086924"/>
              <a:gd name="connsiteX122" fmla="*/ 3434964 w 5816793"/>
              <a:gd name="connsiteY122" fmla="*/ 2194561 h 3086924"/>
              <a:gd name="connsiteX123" fmla="*/ 3411110 w 5816793"/>
              <a:gd name="connsiteY123" fmla="*/ 2202512 h 3086924"/>
              <a:gd name="connsiteX124" fmla="*/ 3379304 w 5816793"/>
              <a:gd name="connsiteY124" fmla="*/ 2218415 h 3086924"/>
              <a:gd name="connsiteX125" fmla="*/ 3331597 w 5816793"/>
              <a:gd name="connsiteY125" fmla="*/ 2234317 h 3086924"/>
              <a:gd name="connsiteX126" fmla="*/ 3299791 w 5816793"/>
              <a:gd name="connsiteY126" fmla="*/ 2258171 h 3086924"/>
              <a:gd name="connsiteX127" fmla="*/ 3156668 w 5816793"/>
              <a:gd name="connsiteY127" fmla="*/ 2313830 h 3086924"/>
              <a:gd name="connsiteX128" fmla="*/ 3093057 w 5816793"/>
              <a:gd name="connsiteY128" fmla="*/ 2337684 h 3086924"/>
              <a:gd name="connsiteX129" fmla="*/ 3029447 w 5816793"/>
              <a:gd name="connsiteY129" fmla="*/ 2369490 h 3086924"/>
              <a:gd name="connsiteX130" fmla="*/ 3005593 w 5816793"/>
              <a:gd name="connsiteY130" fmla="*/ 2377441 h 3086924"/>
              <a:gd name="connsiteX131" fmla="*/ 2981739 w 5816793"/>
              <a:gd name="connsiteY131" fmla="*/ 2393343 h 3086924"/>
              <a:gd name="connsiteX132" fmla="*/ 2957885 w 5816793"/>
              <a:gd name="connsiteY132" fmla="*/ 2401295 h 3086924"/>
              <a:gd name="connsiteX133" fmla="*/ 2934031 w 5816793"/>
              <a:gd name="connsiteY133" fmla="*/ 2417197 h 3086924"/>
              <a:gd name="connsiteX134" fmla="*/ 2870421 w 5816793"/>
              <a:gd name="connsiteY134" fmla="*/ 2441051 h 3086924"/>
              <a:gd name="connsiteX135" fmla="*/ 2838616 w 5816793"/>
              <a:gd name="connsiteY135" fmla="*/ 2480808 h 3086924"/>
              <a:gd name="connsiteX136" fmla="*/ 2814762 w 5816793"/>
              <a:gd name="connsiteY136" fmla="*/ 2488759 h 3086924"/>
              <a:gd name="connsiteX137" fmla="*/ 2767054 w 5816793"/>
              <a:gd name="connsiteY137" fmla="*/ 2520564 h 3086924"/>
              <a:gd name="connsiteX138" fmla="*/ 2719346 w 5816793"/>
              <a:gd name="connsiteY138" fmla="*/ 2560321 h 3086924"/>
              <a:gd name="connsiteX139" fmla="*/ 2671638 w 5816793"/>
              <a:gd name="connsiteY139" fmla="*/ 2576223 h 3086924"/>
              <a:gd name="connsiteX140" fmla="*/ 2552369 w 5816793"/>
              <a:gd name="connsiteY140" fmla="*/ 2639834 h 3086924"/>
              <a:gd name="connsiteX141" fmla="*/ 2504661 w 5816793"/>
              <a:gd name="connsiteY141" fmla="*/ 2655737 h 3086924"/>
              <a:gd name="connsiteX142" fmla="*/ 2480807 w 5816793"/>
              <a:gd name="connsiteY142" fmla="*/ 2663688 h 3086924"/>
              <a:gd name="connsiteX143" fmla="*/ 2441050 w 5816793"/>
              <a:gd name="connsiteY143" fmla="*/ 2679590 h 3086924"/>
              <a:gd name="connsiteX144" fmla="*/ 2401294 w 5816793"/>
              <a:gd name="connsiteY144" fmla="*/ 2703444 h 3086924"/>
              <a:gd name="connsiteX145" fmla="*/ 2337684 w 5816793"/>
              <a:gd name="connsiteY145" fmla="*/ 2719347 h 3086924"/>
              <a:gd name="connsiteX146" fmla="*/ 2258170 w 5816793"/>
              <a:gd name="connsiteY146" fmla="*/ 2751152 h 3086924"/>
              <a:gd name="connsiteX147" fmla="*/ 2146852 w 5816793"/>
              <a:gd name="connsiteY147" fmla="*/ 2775006 h 3086924"/>
              <a:gd name="connsiteX148" fmla="*/ 2115047 w 5816793"/>
              <a:gd name="connsiteY148" fmla="*/ 2782957 h 3086924"/>
              <a:gd name="connsiteX149" fmla="*/ 2059388 w 5816793"/>
              <a:gd name="connsiteY149" fmla="*/ 2790909 h 3086924"/>
              <a:gd name="connsiteX150" fmla="*/ 2003729 w 5816793"/>
              <a:gd name="connsiteY150" fmla="*/ 2806811 h 3086924"/>
              <a:gd name="connsiteX151" fmla="*/ 1828800 w 5816793"/>
              <a:gd name="connsiteY151" fmla="*/ 2846568 h 3086924"/>
              <a:gd name="connsiteX152" fmla="*/ 1781092 w 5816793"/>
              <a:gd name="connsiteY152" fmla="*/ 2862470 h 3086924"/>
              <a:gd name="connsiteX153" fmla="*/ 1757238 w 5816793"/>
              <a:gd name="connsiteY153" fmla="*/ 2870422 h 3086924"/>
              <a:gd name="connsiteX154" fmla="*/ 1693628 w 5816793"/>
              <a:gd name="connsiteY154" fmla="*/ 2878373 h 3086924"/>
              <a:gd name="connsiteX155" fmla="*/ 1526650 w 5816793"/>
              <a:gd name="connsiteY155" fmla="*/ 2894276 h 3086924"/>
              <a:gd name="connsiteX156" fmla="*/ 1359673 w 5816793"/>
              <a:gd name="connsiteY156" fmla="*/ 2918130 h 3086924"/>
              <a:gd name="connsiteX157" fmla="*/ 1192696 w 5816793"/>
              <a:gd name="connsiteY157" fmla="*/ 2934032 h 3086924"/>
              <a:gd name="connsiteX158" fmla="*/ 1129085 w 5816793"/>
              <a:gd name="connsiteY158" fmla="*/ 2949935 h 3086924"/>
              <a:gd name="connsiteX159" fmla="*/ 1009816 w 5816793"/>
              <a:gd name="connsiteY159" fmla="*/ 2965837 h 3086924"/>
              <a:gd name="connsiteX160" fmla="*/ 954157 w 5816793"/>
              <a:gd name="connsiteY160" fmla="*/ 2981740 h 3086924"/>
              <a:gd name="connsiteX161" fmla="*/ 826936 w 5816793"/>
              <a:gd name="connsiteY161" fmla="*/ 3005594 h 3086924"/>
              <a:gd name="connsiteX162" fmla="*/ 795130 w 5816793"/>
              <a:gd name="connsiteY162" fmla="*/ 3021497 h 3086924"/>
              <a:gd name="connsiteX163" fmla="*/ 763325 w 5816793"/>
              <a:gd name="connsiteY163" fmla="*/ 3029448 h 3086924"/>
              <a:gd name="connsiteX164" fmla="*/ 620202 w 5816793"/>
              <a:gd name="connsiteY164" fmla="*/ 3053302 h 3086924"/>
              <a:gd name="connsiteX165" fmla="*/ 580445 w 5816793"/>
              <a:gd name="connsiteY165" fmla="*/ 3061253 h 3086924"/>
              <a:gd name="connsiteX166" fmla="*/ 524786 w 5816793"/>
              <a:gd name="connsiteY166" fmla="*/ 3077156 h 3086924"/>
              <a:gd name="connsiteX167" fmla="*/ 453224 w 5816793"/>
              <a:gd name="connsiteY167" fmla="*/ 3085107 h 3086924"/>
              <a:gd name="connsiteX168" fmla="*/ 135172 w 5816793"/>
              <a:gd name="connsiteY168" fmla="*/ 3077156 h 3086924"/>
              <a:gd name="connsiteX169" fmla="*/ 79513 w 5816793"/>
              <a:gd name="connsiteY169" fmla="*/ 3021497 h 3086924"/>
              <a:gd name="connsiteX170" fmla="*/ 47708 w 5816793"/>
              <a:gd name="connsiteY170" fmla="*/ 2997643 h 3086924"/>
              <a:gd name="connsiteX171" fmla="*/ 23854 w 5816793"/>
              <a:gd name="connsiteY171" fmla="*/ 2973789 h 3086924"/>
              <a:gd name="connsiteX172" fmla="*/ 7951 w 5816793"/>
              <a:gd name="connsiteY172" fmla="*/ 2894276 h 3086924"/>
              <a:gd name="connsiteX173" fmla="*/ 0 w 5816793"/>
              <a:gd name="connsiteY173" fmla="*/ 2870422 h 3086924"/>
              <a:gd name="connsiteX174" fmla="*/ 15903 w 5816793"/>
              <a:gd name="connsiteY174" fmla="*/ 2743201 h 3086924"/>
              <a:gd name="connsiteX175" fmla="*/ 23854 w 5816793"/>
              <a:gd name="connsiteY175" fmla="*/ 2719347 h 3086924"/>
              <a:gd name="connsiteX176" fmla="*/ 39757 w 5816793"/>
              <a:gd name="connsiteY176" fmla="*/ 2695493 h 3086924"/>
              <a:gd name="connsiteX177" fmla="*/ 79513 w 5816793"/>
              <a:gd name="connsiteY177" fmla="*/ 2623931 h 3086924"/>
              <a:gd name="connsiteX178" fmla="*/ 95416 w 5816793"/>
              <a:gd name="connsiteY178" fmla="*/ 2600077 h 3086924"/>
              <a:gd name="connsiteX179" fmla="*/ 135172 w 5816793"/>
              <a:gd name="connsiteY179" fmla="*/ 2552370 h 3086924"/>
              <a:gd name="connsiteX180" fmla="*/ 143124 w 5816793"/>
              <a:gd name="connsiteY180" fmla="*/ 2496710 h 308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5816793" h="3086924">
                <a:moveTo>
                  <a:pt x="143124" y="2496710"/>
                </a:moveTo>
                <a:cubicBezTo>
                  <a:pt x="151075" y="2480807"/>
                  <a:pt x="168776" y="2469295"/>
                  <a:pt x="182880" y="2456954"/>
                </a:cubicBezTo>
                <a:cubicBezTo>
                  <a:pt x="204770" y="2437800"/>
                  <a:pt x="212855" y="2441201"/>
                  <a:pt x="238539" y="2425149"/>
                </a:cubicBezTo>
                <a:cubicBezTo>
                  <a:pt x="293557" y="2390763"/>
                  <a:pt x="247331" y="2408966"/>
                  <a:pt x="294198" y="2393343"/>
                </a:cubicBezTo>
                <a:cubicBezTo>
                  <a:pt x="364837" y="2340367"/>
                  <a:pt x="288335" y="2391313"/>
                  <a:pt x="357809" y="2361538"/>
                </a:cubicBezTo>
                <a:cubicBezTo>
                  <a:pt x="366593" y="2357774"/>
                  <a:pt x="373309" y="2350277"/>
                  <a:pt x="381663" y="2345636"/>
                </a:cubicBezTo>
                <a:cubicBezTo>
                  <a:pt x="397205" y="2337002"/>
                  <a:pt x="413828" y="2330417"/>
                  <a:pt x="429370" y="2321782"/>
                </a:cubicBezTo>
                <a:cubicBezTo>
                  <a:pt x="437724" y="2317141"/>
                  <a:pt x="444676" y="2310153"/>
                  <a:pt x="453224" y="2305879"/>
                </a:cubicBezTo>
                <a:cubicBezTo>
                  <a:pt x="465990" y="2299496"/>
                  <a:pt x="480215" y="2296360"/>
                  <a:pt x="492981" y="2289977"/>
                </a:cubicBezTo>
                <a:cubicBezTo>
                  <a:pt x="506804" y="2283066"/>
                  <a:pt x="518754" y="2272704"/>
                  <a:pt x="532737" y="2266123"/>
                </a:cubicBezTo>
                <a:cubicBezTo>
                  <a:pt x="612451" y="2228610"/>
                  <a:pt x="602905" y="2232678"/>
                  <a:pt x="659958" y="2218415"/>
                </a:cubicBezTo>
                <a:cubicBezTo>
                  <a:pt x="736693" y="2157028"/>
                  <a:pt x="660341" y="2213555"/>
                  <a:pt x="747423" y="2162756"/>
                </a:cubicBezTo>
                <a:cubicBezTo>
                  <a:pt x="763932" y="2153126"/>
                  <a:pt x="778621" y="2140580"/>
                  <a:pt x="795130" y="2130950"/>
                </a:cubicBezTo>
                <a:cubicBezTo>
                  <a:pt x="884560" y="2078783"/>
                  <a:pt x="800229" y="2138463"/>
                  <a:pt x="898497" y="2075291"/>
                </a:cubicBezTo>
                <a:cubicBezTo>
                  <a:pt x="917676" y="2062962"/>
                  <a:pt x="934606" y="2047265"/>
                  <a:pt x="954157" y="2035535"/>
                </a:cubicBezTo>
                <a:cubicBezTo>
                  <a:pt x="1065569" y="1968689"/>
                  <a:pt x="970648" y="2035219"/>
                  <a:pt x="1073426" y="1979876"/>
                </a:cubicBezTo>
                <a:cubicBezTo>
                  <a:pt x="1155732" y="1935556"/>
                  <a:pt x="1085736" y="1958291"/>
                  <a:pt x="1176793" y="1916265"/>
                </a:cubicBezTo>
                <a:cubicBezTo>
                  <a:pt x="1192013" y="1909241"/>
                  <a:pt x="1208598" y="1905664"/>
                  <a:pt x="1224501" y="1900363"/>
                </a:cubicBezTo>
                <a:cubicBezTo>
                  <a:pt x="1232452" y="1889761"/>
                  <a:pt x="1238382" y="1877284"/>
                  <a:pt x="1248355" y="1868557"/>
                </a:cubicBezTo>
                <a:cubicBezTo>
                  <a:pt x="1270249" y="1849399"/>
                  <a:pt x="1301562" y="1839323"/>
                  <a:pt x="1327868" y="1828801"/>
                </a:cubicBezTo>
                <a:cubicBezTo>
                  <a:pt x="1400791" y="1755878"/>
                  <a:pt x="1307754" y="1842210"/>
                  <a:pt x="1423284" y="1765190"/>
                </a:cubicBezTo>
                <a:cubicBezTo>
                  <a:pt x="1431235" y="1759889"/>
                  <a:pt x="1439361" y="1754842"/>
                  <a:pt x="1447137" y="1749288"/>
                </a:cubicBezTo>
                <a:cubicBezTo>
                  <a:pt x="1457921" y="1741585"/>
                  <a:pt x="1467437" y="1732009"/>
                  <a:pt x="1478943" y="1725434"/>
                </a:cubicBezTo>
                <a:cubicBezTo>
                  <a:pt x="1486220" y="1721276"/>
                  <a:pt x="1494846" y="1720133"/>
                  <a:pt x="1502797" y="1717483"/>
                </a:cubicBezTo>
                <a:cubicBezTo>
                  <a:pt x="1513399" y="1709532"/>
                  <a:pt x="1523155" y="1700306"/>
                  <a:pt x="1534602" y="1693629"/>
                </a:cubicBezTo>
                <a:cubicBezTo>
                  <a:pt x="1555079" y="1681684"/>
                  <a:pt x="1581449" y="1678585"/>
                  <a:pt x="1598212" y="1661823"/>
                </a:cubicBezTo>
                <a:cubicBezTo>
                  <a:pt x="1624511" y="1635525"/>
                  <a:pt x="1621232" y="1636555"/>
                  <a:pt x="1653871" y="1614116"/>
                </a:cubicBezTo>
                <a:cubicBezTo>
                  <a:pt x="1691982" y="1587915"/>
                  <a:pt x="1735924" y="1553961"/>
                  <a:pt x="1781092" y="1534603"/>
                </a:cubicBezTo>
                <a:cubicBezTo>
                  <a:pt x="1788796" y="1531301"/>
                  <a:pt x="1796995" y="1529302"/>
                  <a:pt x="1804946" y="1526651"/>
                </a:cubicBezTo>
                <a:cubicBezTo>
                  <a:pt x="1815548" y="1518700"/>
                  <a:pt x="1824687" y="1508281"/>
                  <a:pt x="1836751" y="1502797"/>
                </a:cubicBezTo>
                <a:cubicBezTo>
                  <a:pt x="1854317" y="1494813"/>
                  <a:pt x="1874276" y="1493489"/>
                  <a:pt x="1892410" y="1486895"/>
                </a:cubicBezTo>
                <a:cubicBezTo>
                  <a:pt x="1903550" y="1482844"/>
                  <a:pt x="1913321" y="1475661"/>
                  <a:pt x="1924216" y="1470992"/>
                </a:cubicBezTo>
                <a:cubicBezTo>
                  <a:pt x="1931920" y="1467690"/>
                  <a:pt x="1940573" y="1466789"/>
                  <a:pt x="1948070" y="1463041"/>
                </a:cubicBezTo>
                <a:cubicBezTo>
                  <a:pt x="1968448" y="1452852"/>
                  <a:pt x="1996661" y="1430941"/>
                  <a:pt x="2019631" y="1423284"/>
                </a:cubicBezTo>
                <a:cubicBezTo>
                  <a:pt x="2032452" y="1419010"/>
                  <a:pt x="2046136" y="1417983"/>
                  <a:pt x="2059388" y="1415333"/>
                </a:cubicBezTo>
                <a:cubicBezTo>
                  <a:pt x="2113373" y="1379342"/>
                  <a:pt x="2045789" y="1421377"/>
                  <a:pt x="2130950" y="1383528"/>
                </a:cubicBezTo>
                <a:cubicBezTo>
                  <a:pt x="2139683" y="1379647"/>
                  <a:pt x="2146700" y="1372690"/>
                  <a:pt x="2154804" y="1367625"/>
                </a:cubicBezTo>
                <a:cubicBezTo>
                  <a:pt x="2167909" y="1359434"/>
                  <a:pt x="2180924" y="1351044"/>
                  <a:pt x="2194560" y="1343771"/>
                </a:cubicBezTo>
                <a:cubicBezTo>
                  <a:pt x="2220706" y="1329826"/>
                  <a:pt x="2247569" y="1317267"/>
                  <a:pt x="2274073" y="1304015"/>
                </a:cubicBezTo>
                <a:cubicBezTo>
                  <a:pt x="2289976" y="1296064"/>
                  <a:pt x="2306987" y="1290024"/>
                  <a:pt x="2321781" y="1280161"/>
                </a:cubicBezTo>
                <a:cubicBezTo>
                  <a:pt x="2329732" y="1274860"/>
                  <a:pt x="2337088" y="1268532"/>
                  <a:pt x="2345635" y="1264258"/>
                </a:cubicBezTo>
                <a:cubicBezTo>
                  <a:pt x="2358401" y="1257875"/>
                  <a:pt x="2372302" y="1254047"/>
                  <a:pt x="2385391" y="1248356"/>
                </a:cubicBezTo>
                <a:cubicBezTo>
                  <a:pt x="2741018" y="1093736"/>
                  <a:pt x="2596789" y="1143432"/>
                  <a:pt x="2759103" y="1089330"/>
                </a:cubicBezTo>
                <a:cubicBezTo>
                  <a:pt x="2769705" y="1081379"/>
                  <a:pt x="2778798" y="1070858"/>
                  <a:pt x="2790908" y="1065476"/>
                </a:cubicBezTo>
                <a:cubicBezTo>
                  <a:pt x="2803258" y="1059987"/>
                  <a:pt x="2818850" y="1064087"/>
                  <a:pt x="2830664" y="1057524"/>
                </a:cubicBezTo>
                <a:cubicBezTo>
                  <a:pt x="2943849" y="994643"/>
                  <a:pt x="2806067" y="1044519"/>
                  <a:pt x="2886324" y="1017768"/>
                </a:cubicBezTo>
                <a:cubicBezTo>
                  <a:pt x="2986005" y="943007"/>
                  <a:pt x="2836662" y="1049776"/>
                  <a:pt x="2965837" y="978011"/>
                </a:cubicBezTo>
                <a:cubicBezTo>
                  <a:pt x="2975667" y="972550"/>
                  <a:pt x="2980987" y="961278"/>
                  <a:pt x="2989690" y="954157"/>
                </a:cubicBezTo>
                <a:cubicBezTo>
                  <a:pt x="3010203" y="937374"/>
                  <a:pt x="3032293" y="922610"/>
                  <a:pt x="3053301" y="906450"/>
                </a:cubicBezTo>
                <a:cubicBezTo>
                  <a:pt x="3066753" y="896103"/>
                  <a:pt x="3076957" y="880011"/>
                  <a:pt x="3093057" y="874644"/>
                </a:cubicBezTo>
                <a:lnTo>
                  <a:pt x="3140765" y="858742"/>
                </a:lnTo>
                <a:cubicBezTo>
                  <a:pt x="3195528" y="822232"/>
                  <a:pt x="3128940" y="868878"/>
                  <a:pt x="3196424" y="811034"/>
                </a:cubicBezTo>
                <a:cubicBezTo>
                  <a:pt x="3203680" y="804815"/>
                  <a:pt x="3212502" y="800686"/>
                  <a:pt x="3220278" y="795131"/>
                </a:cubicBezTo>
                <a:cubicBezTo>
                  <a:pt x="3231062" y="787428"/>
                  <a:pt x="3240720" y="778095"/>
                  <a:pt x="3252084" y="771277"/>
                </a:cubicBezTo>
                <a:cubicBezTo>
                  <a:pt x="3267330" y="762130"/>
                  <a:pt x="3284835" y="757037"/>
                  <a:pt x="3299791" y="747423"/>
                </a:cubicBezTo>
                <a:cubicBezTo>
                  <a:pt x="3407920" y="677912"/>
                  <a:pt x="3320969" y="716690"/>
                  <a:pt x="3403158" y="683813"/>
                </a:cubicBezTo>
                <a:cubicBezTo>
                  <a:pt x="3424541" y="662430"/>
                  <a:pt x="3440072" y="645143"/>
                  <a:pt x="3466769" y="628154"/>
                </a:cubicBezTo>
                <a:cubicBezTo>
                  <a:pt x="3481769" y="618609"/>
                  <a:pt x="3498868" y="612814"/>
                  <a:pt x="3514477" y="604300"/>
                </a:cubicBezTo>
                <a:cubicBezTo>
                  <a:pt x="3528044" y="596900"/>
                  <a:pt x="3540410" y="587357"/>
                  <a:pt x="3554233" y="580446"/>
                </a:cubicBezTo>
                <a:cubicBezTo>
                  <a:pt x="3572287" y="571419"/>
                  <a:pt x="3592701" y="567171"/>
                  <a:pt x="3609892" y="556592"/>
                </a:cubicBezTo>
                <a:cubicBezTo>
                  <a:pt x="3713763" y="492672"/>
                  <a:pt x="3599162" y="533533"/>
                  <a:pt x="3713259" y="500933"/>
                </a:cubicBezTo>
                <a:cubicBezTo>
                  <a:pt x="3755494" y="458698"/>
                  <a:pt x="3716714" y="490366"/>
                  <a:pt x="3784821" y="461177"/>
                </a:cubicBezTo>
                <a:cubicBezTo>
                  <a:pt x="3843693" y="435946"/>
                  <a:pt x="3899777" y="404152"/>
                  <a:pt x="3959750" y="381663"/>
                </a:cubicBezTo>
                <a:cubicBezTo>
                  <a:pt x="4155386" y="308302"/>
                  <a:pt x="3912517" y="401907"/>
                  <a:pt x="4071068" y="333956"/>
                </a:cubicBezTo>
                <a:cubicBezTo>
                  <a:pt x="4091882" y="325036"/>
                  <a:pt x="4113352" y="317719"/>
                  <a:pt x="4134678" y="310102"/>
                </a:cubicBezTo>
                <a:cubicBezTo>
                  <a:pt x="4150464" y="304464"/>
                  <a:pt x="4167393" y="301696"/>
                  <a:pt x="4182386" y="294199"/>
                </a:cubicBezTo>
                <a:cubicBezTo>
                  <a:pt x="4199481" y="285652"/>
                  <a:pt x="4213266" y="271455"/>
                  <a:pt x="4230094" y="262394"/>
                </a:cubicBezTo>
                <a:cubicBezTo>
                  <a:pt x="4239406" y="257380"/>
                  <a:pt x="4289047" y="235729"/>
                  <a:pt x="4309607" y="230589"/>
                </a:cubicBezTo>
                <a:cubicBezTo>
                  <a:pt x="4322718" y="227311"/>
                  <a:pt x="4336112" y="225288"/>
                  <a:pt x="4349364" y="222637"/>
                </a:cubicBezTo>
                <a:cubicBezTo>
                  <a:pt x="4361377" y="215429"/>
                  <a:pt x="4404370" y="188250"/>
                  <a:pt x="4420925" y="182881"/>
                </a:cubicBezTo>
                <a:cubicBezTo>
                  <a:pt x="4507859" y="154686"/>
                  <a:pt x="4596616" y="132269"/>
                  <a:pt x="4683318" y="103368"/>
                </a:cubicBezTo>
                <a:cubicBezTo>
                  <a:pt x="4700185" y="97746"/>
                  <a:pt x="4714159" y="85136"/>
                  <a:pt x="4731026" y="79514"/>
                </a:cubicBezTo>
                <a:cubicBezTo>
                  <a:pt x="4746321" y="74416"/>
                  <a:pt x="4763093" y="75473"/>
                  <a:pt x="4778734" y="71563"/>
                </a:cubicBezTo>
                <a:cubicBezTo>
                  <a:pt x="4948276" y="29177"/>
                  <a:pt x="4830896" y="47151"/>
                  <a:pt x="4953663" y="31806"/>
                </a:cubicBezTo>
                <a:cubicBezTo>
                  <a:pt x="4964265" y="29156"/>
                  <a:pt x="4975101" y="27311"/>
                  <a:pt x="4985468" y="23855"/>
                </a:cubicBezTo>
                <a:cubicBezTo>
                  <a:pt x="4999008" y="19341"/>
                  <a:pt x="5011317" y="11161"/>
                  <a:pt x="5025224" y="7952"/>
                </a:cubicBezTo>
                <a:cubicBezTo>
                  <a:pt x="5046045" y="3147"/>
                  <a:pt x="5067631" y="2651"/>
                  <a:pt x="5088835" y="1"/>
                </a:cubicBezTo>
                <a:cubicBezTo>
                  <a:pt x="5109871" y="702"/>
                  <a:pt x="5464320" y="-4737"/>
                  <a:pt x="5621572" y="23855"/>
                </a:cubicBezTo>
                <a:cubicBezTo>
                  <a:pt x="5632324" y="25810"/>
                  <a:pt x="5642775" y="29156"/>
                  <a:pt x="5653377" y="31806"/>
                </a:cubicBezTo>
                <a:cubicBezTo>
                  <a:pt x="5661328" y="37107"/>
                  <a:pt x="5670838" y="40606"/>
                  <a:pt x="5677231" y="47709"/>
                </a:cubicBezTo>
                <a:cubicBezTo>
                  <a:pt x="5694961" y="67409"/>
                  <a:pt x="5713086" y="87613"/>
                  <a:pt x="5724939" y="111319"/>
                </a:cubicBezTo>
                <a:cubicBezTo>
                  <a:pt x="5745116" y="151671"/>
                  <a:pt x="5734267" y="133261"/>
                  <a:pt x="5756744" y="166978"/>
                </a:cubicBezTo>
                <a:cubicBezTo>
                  <a:pt x="5773293" y="233170"/>
                  <a:pt x="5753143" y="167727"/>
                  <a:pt x="5780598" y="222637"/>
                </a:cubicBezTo>
                <a:cubicBezTo>
                  <a:pt x="5813518" y="288476"/>
                  <a:pt x="5758880" y="201984"/>
                  <a:pt x="5804452" y="270345"/>
                </a:cubicBezTo>
                <a:cubicBezTo>
                  <a:pt x="5823445" y="422278"/>
                  <a:pt x="5818159" y="354015"/>
                  <a:pt x="5804452" y="628154"/>
                </a:cubicBezTo>
                <a:cubicBezTo>
                  <a:pt x="5803703" y="643133"/>
                  <a:pt x="5773045" y="699119"/>
                  <a:pt x="5772647" y="699716"/>
                </a:cubicBezTo>
                <a:cubicBezTo>
                  <a:pt x="5745300" y="740737"/>
                  <a:pt x="5720044" y="784124"/>
                  <a:pt x="5685183" y="818985"/>
                </a:cubicBezTo>
                <a:cubicBezTo>
                  <a:pt x="5669280" y="834888"/>
                  <a:pt x="5647533" y="846578"/>
                  <a:pt x="5637475" y="866693"/>
                </a:cubicBezTo>
                <a:cubicBezTo>
                  <a:pt x="5610895" y="919851"/>
                  <a:pt x="5634977" y="880070"/>
                  <a:pt x="5589767" y="930303"/>
                </a:cubicBezTo>
                <a:cubicBezTo>
                  <a:pt x="5523239" y="1004223"/>
                  <a:pt x="5580264" y="956400"/>
                  <a:pt x="5494351" y="1017768"/>
                </a:cubicBezTo>
                <a:cubicBezTo>
                  <a:pt x="5486400" y="1031020"/>
                  <a:pt x="5479770" y="1045160"/>
                  <a:pt x="5470497" y="1057524"/>
                </a:cubicBezTo>
                <a:cubicBezTo>
                  <a:pt x="5463750" y="1066520"/>
                  <a:pt x="5455048" y="1073907"/>
                  <a:pt x="5446644" y="1081378"/>
                </a:cubicBezTo>
                <a:cubicBezTo>
                  <a:pt x="5431172" y="1095131"/>
                  <a:pt x="5415276" y="1108426"/>
                  <a:pt x="5398936" y="1121135"/>
                </a:cubicBezTo>
                <a:cubicBezTo>
                  <a:pt x="5338064" y="1168480"/>
                  <a:pt x="5423208" y="1091944"/>
                  <a:pt x="5335325" y="1168843"/>
                </a:cubicBezTo>
                <a:cubicBezTo>
                  <a:pt x="5326862" y="1176248"/>
                  <a:pt x="5320009" y="1185379"/>
                  <a:pt x="5311471" y="1192697"/>
                </a:cubicBezTo>
                <a:cubicBezTo>
                  <a:pt x="5301409" y="1201321"/>
                  <a:pt x="5290450" y="1208847"/>
                  <a:pt x="5279666" y="1216550"/>
                </a:cubicBezTo>
                <a:cubicBezTo>
                  <a:pt x="5216234" y="1261859"/>
                  <a:pt x="5158557" y="1316862"/>
                  <a:pt x="5088835" y="1351723"/>
                </a:cubicBezTo>
                <a:cubicBezTo>
                  <a:pt x="5067631" y="1362325"/>
                  <a:pt x="5044949" y="1370378"/>
                  <a:pt x="5025224" y="1383528"/>
                </a:cubicBezTo>
                <a:cubicBezTo>
                  <a:pt x="5009322" y="1394130"/>
                  <a:pt x="4994224" y="1406051"/>
                  <a:pt x="4977517" y="1415333"/>
                </a:cubicBezTo>
                <a:cubicBezTo>
                  <a:pt x="4970190" y="1419403"/>
                  <a:pt x="4961367" y="1419982"/>
                  <a:pt x="4953663" y="1423284"/>
                </a:cubicBezTo>
                <a:cubicBezTo>
                  <a:pt x="4942768" y="1427953"/>
                  <a:pt x="4932108" y="1433235"/>
                  <a:pt x="4921857" y="1439187"/>
                </a:cubicBezTo>
                <a:cubicBezTo>
                  <a:pt x="4849921" y="1480956"/>
                  <a:pt x="4779260" y="1524903"/>
                  <a:pt x="4707172" y="1566408"/>
                </a:cubicBezTo>
                <a:cubicBezTo>
                  <a:pt x="4638450" y="1605975"/>
                  <a:pt x="4682008" y="1576893"/>
                  <a:pt x="4611757" y="1606164"/>
                </a:cubicBezTo>
                <a:cubicBezTo>
                  <a:pt x="4595345" y="1613002"/>
                  <a:pt x="4580296" y="1622797"/>
                  <a:pt x="4564049" y="1630018"/>
                </a:cubicBezTo>
                <a:cubicBezTo>
                  <a:pt x="4556390" y="1633422"/>
                  <a:pt x="4547854" y="1634566"/>
                  <a:pt x="4540195" y="1637970"/>
                </a:cubicBezTo>
                <a:cubicBezTo>
                  <a:pt x="4523948" y="1645191"/>
                  <a:pt x="4508734" y="1654602"/>
                  <a:pt x="4492487" y="1661823"/>
                </a:cubicBezTo>
                <a:cubicBezTo>
                  <a:pt x="4484828" y="1665227"/>
                  <a:pt x="4475873" y="1665552"/>
                  <a:pt x="4468633" y="1669775"/>
                </a:cubicBezTo>
                <a:cubicBezTo>
                  <a:pt x="4443869" y="1684221"/>
                  <a:pt x="4422029" y="1703376"/>
                  <a:pt x="4397071" y="1717483"/>
                </a:cubicBezTo>
                <a:cubicBezTo>
                  <a:pt x="4397013" y="1717516"/>
                  <a:pt x="4288042" y="1771997"/>
                  <a:pt x="4253948" y="1789044"/>
                </a:cubicBezTo>
                <a:cubicBezTo>
                  <a:pt x="4243346" y="1794345"/>
                  <a:pt x="4232005" y="1798372"/>
                  <a:pt x="4222143" y="1804947"/>
                </a:cubicBezTo>
                <a:cubicBezTo>
                  <a:pt x="4165342" y="1842814"/>
                  <a:pt x="4192977" y="1832117"/>
                  <a:pt x="4142630" y="1844703"/>
                </a:cubicBezTo>
                <a:cubicBezTo>
                  <a:pt x="4126247" y="1855625"/>
                  <a:pt x="4094093" y="1877608"/>
                  <a:pt x="4079019" y="1884460"/>
                </a:cubicBezTo>
                <a:cubicBezTo>
                  <a:pt x="4063759" y="1891397"/>
                  <a:pt x="4046304" y="1892867"/>
                  <a:pt x="4031311" y="1900363"/>
                </a:cubicBezTo>
                <a:cubicBezTo>
                  <a:pt x="4020709" y="1905664"/>
                  <a:pt x="4009557" y="1909983"/>
                  <a:pt x="3999506" y="1916265"/>
                </a:cubicBezTo>
                <a:cubicBezTo>
                  <a:pt x="3988268" y="1923289"/>
                  <a:pt x="3979554" y="1934192"/>
                  <a:pt x="3967701" y="1940119"/>
                </a:cubicBezTo>
                <a:cubicBezTo>
                  <a:pt x="3957927" y="1945006"/>
                  <a:pt x="3946498" y="1945420"/>
                  <a:pt x="3935896" y="1948070"/>
                </a:cubicBezTo>
                <a:cubicBezTo>
                  <a:pt x="3799417" y="2016311"/>
                  <a:pt x="3936976" y="1944243"/>
                  <a:pt x="3824577" y="2011681"/>
                </a:cubicBezTo>
                <a:cubicBezTo>
                  <a:pt x="3814413" y="2017779"/>
                  <a:pt x="3803063" y="2021702"/>
                  <a:pt x="3792772" y="2027583"/>
                </a:cubicBezTo>
                <a:cubicBezTo>
                  <a:pt x="3765935" y="2042918"/>
                  <a:pt x="3740905" y="2061468"/>
                  <a:pt x="3713259" y="2075291"/>
                </a:cubicBezTo>
                <a:cubicBezTo>
                  <a:pt x="3702657" y="2080592"/>
                  <a:pt x="3692459" y="2086792"/>
                  <a:pt x="3681454" y="2091194"/>
                </a:cubicBezTo>
                <a:cubicBezTo>
                  <a:pt x="3623937" y="2114201"/>
                  <a:pt x="3646133" y="2098666"/>
                  <a:pt x="3593990" y="2122999"/>
                </a:cubicBezTo>
                <a:cubicBezTo>
                  <a:pt x="3567137" y="2135530"/>
                  <a:pt x="3541500" y="2150596"/>
                  <a:pt x="3514477" y="2162756"/>
                </a:cubicBezTo>
                <a:cubicBezTo>
                  <a:pt x="3488445" y="2174470"/>
                  <a:pt x="3462045" y="2185534"/>
                  <a:pt x="3434964" y="2194561"/>
                </a:cubicBezTo>
                <a:cubicBezTo>
                  <a:pt x="3427013" y="2197211"/>
                  <a:pt x="3418814" y="2199210"/>
                  <a:pt x="3411110" y="2202512"/>
                </a:cubicBezTo>
                <a:cubicBezTo>
                  <a:pt x="3400215" y="2207181"/>
                  <a:pt x="3390310" y="2214013"/>
                  <a:pt x="3379304" y="2218415"/>
                </a:cubicBezTo>
                <a:cubicBezTo>
                  <a:pt x="3363740" y="2224640"/>
                  <a:pt x="3331597" y="2234317"/>
                  <a:pt x="3331597" y="2234317"/>
                </a:cubicBezTo>
                <a:cubicBezTo>
                  <a:pt x="3320995" y="2242268"/>
                  <a:pt x="3311768" y="2252498"/>
                  <a:pt x="3299791" y="2258171"/>
                </a:cubicBezTo>
                <a:cubicBezTo>
                  <a:pt x="3239433" y="2286762"/>
                  <a:pt x="3208089" y="2296690"/>
                  <a:pt x="3156668" y="2313830"/>
                </a:cubicBezTo>
                <a:cubicBezTo>
                  <a:pt x="3098830" y="2352389"/>
                  <a:pt x="3174343" y="2306420"/>
                  <a:pt x="3093057" y="2337684"/>
                </a:cubicBezTo>
                <a:cubicBezTo>
                  <a:pt x="3070931" y="2346194"/>
                  <a:pt x="3051028" y="2359680"/>
                  <a:pt x="3029447" y="2369490"/>
                </a:cubicBezTo>
                <a:cubicBezTo>
                  <a:pt x="3021817" y="2372958"/>
                  <a:pt x="3013090" y="2373693"/>
                  <a:pt x="3005593" y="2377441"/>
                </a:cubicBezTo>
                <a:cubicBezTo>
                  <a:pt x="2997046" y="2381715"/>
                  <a:pt x="2990286" y="2389069"/>
                  <a:pt x="2981739" y="2393343"/>
                </a:cubicBezTo>
                <a:cubicBezTo>
                  <a:pt x="2974242" y="2397091"/>
                  <a:pt x="2965382" y="2397547"/>
                  <a:pt x="2957885" y="2401295"/>
                </a:cubicBezTo>
                <a:cubicBezTo>
                  <a:pt x="2949338" y="2405569"/>
                  <a:pt x="2942731" y="2413243"/>
                  <a:pt x="2934031" y="2417197"/>
                </a:cubicBezTo>
                <a:cubicBezTo>
                  <a:pt x="2913416" y="2426568"/>
                  <a:pt x="2891624" y="2433100"/>
                  <a:pt x="2870421" y="2441051"/>
                </a:cubicBezTo>
                <a:cubicBezTo>
                  <a:pt x="2859819" y="2454303"/>
                  <a:pt x="2851501" y="2469763"/>
                  <a:pt x="2838616" y="2480808"/>
                </a:cubicBezTo>
                <a:cubicBezTo>
                  <a:pt x="2832252" y="2486263"/>
                  <a:pt x="2821736" y="2484110"/>
                  <a:pt x="2814762" y="2488759"/>
                </a:cubicBezTo>
                <a:cubicBezTo>
                  <a:pt x="2755201" y="2528466"/>
                  <a:pt x="2823773" y="2501658"/>
                  <a:pt x="2767054" y="2520564"/>
                </a:cubicBezTo>
                <a:cubicBezTo>
                  <a:pt x="2752075" y="2535543"/>
                  <a:pt x="2739271" y="2551465"/>
                  <a:pt x="2719346" y="2560321"/>
                </a:cubicBezTo>
                <a:cubicBezTo>
                  <a:pt x="2704028" y="2567129"/>
                  <a:pt x="2671638" y="2576223"/>
                  <a:pt x="2671638" y="2576223"/>
                </a:cubicBezTo>
                <a:cubicBezTo>
                  <a:pt x="2613074" y="2615267"/>
                  <a:pt x="2626559" y="2610158"/>
                  <a:pt x="2552369" y="2639834"/>
                </a:cubicBezTo>
                <a:cubicBezTo>
                  <a:pt x="2536805" y="2646060"/>
                  <a:pt x="2520564" y="2650436"/>
                  <a:pt x="2504661" y="2655737"/>
                </a:cubicBezTo>
                <a:cubicBezTo>
                  <a:pt x="2496710" y="2658387"/>
                  <a:pt x="2488589" y="2660575"/>
                  <a:pt x="2480807" y="2663688"/>
                </a:cubicBezTo>
                <a:cubicBezTo>
                  <a:pt x="2467555" y="2668989"/>
                  <a:pt x="2453816" y="2673207"/>
                  <a:pt x="2441050" y="2679590"/>
                </a:cubicBezTo>
                <a:cubicBezTo>
                  <a:pt x="2427227" y="2686501"/>
                  <a:pt x="2415718" y="2697896"/>
                  <a:pt x="2401294" y="2703444"/>
                </a:cubicBezTo>
                <a:cubicBezTo>
                  <a:pt x="2380895" y="2711290"/>
                  <a:pt x="2357977" y="2711230"/>
                  <a:pt x="2337684" y="2719347"/>
                </a:cubicBezTo>
                <a:cubicBezTo>
                  <a:pt x="2311179" y="2729949"/>
                  <a:pt x="2285864" y="2744228"/>
                  <a:pt x="2258170" y="2751152"/>
                </a:cubicBezTo>
                <a:cubicBezTo>
                  <a:pt x="2116338" y="2786611"/>
                  <a:pt x="2262281" y="2751921"/>
                  <a:pt x="2146852" y="2775006"/>
                </a:cubicBezTo>
                <a:cubicBezTo>
                  <a:pt x="2136136" y="2777149"/>
                  <a:pt x="2125799" y="2781002"/>
                  <a:pt x="2115047" y="2782957"/>
                </a:cubicBezTo>
                <a:cubicBezTo>
                  <a:pt x="2096608" y="2786310"/>
                  <a:pt x="2077713" y="2786982"/>
                  <a:pt x="2059388" y="2790909"/>
                </a:cubicBezTo>
                <a:cubicBezTo>
                  <a:pt x="2040521" y="2794952"/>
                  <a:pt x="2022596" y="2802768"/>
                  <a:pt x="2003729" y="2806811"/>
                </a:cubicBezTo>
                <a:cubicBezTo>
                  <a:pt x="1884545" y="2832351"/>
                  <a:pt x="2016219" y="2784098"/>
                  <a:pt x="1828800" y="2846568"/>
                </a:cubicBezTo>
                <a:lnTo>
                  <a:pt x="1781092" y="2862470"/>
                </a:lnTo>
                <a:cubicBezTo>
                  <a:pt x="1773141" y="2865120"/>
                  <a:pt x="1765555" y="2869382"/>
                  <a:pt x="1757238" y="2870422"/>
                </a:cubicBezTo>
                <a:cubicBezTo>
                  <a:pt x="1736035" y="2873072"/>
                  <a:pt x="1714883" y="2876174"/>
                  <a:pt x="1693628" y="2878373"/>
                </a:cubicBezTo>
                <a:cubicBezTo>
                  <a:pt x="1638014" y="2884126"/>
                  <a:pt x="1581999" y="2886369"/>
                  <a:pt x="1526650" y="2894276"/>
                </a:cubicBezTo>
                <a:cubicBezTo>
                  <a:pt x="1470991" y="2902227"/>
                  <a:pt x="1415703" y="2913461"/>
                  <a:pt x="1359673" y="2918130"/>
                </a:cubicBezTo>
                <a:cubicBezTo>
                  <a:pt x="1240339" y="2928074"/>
                  <a:pt x="1295977" y="2922557"/>
                  <a:pt x="1192696" y="2934032"/>
                </a:cubicBezTo>
                <a:cubicBezTo>
                  <a:pt x="1171492" y="2939333"/>
                  <a:pt x="1150808" y="2947521"/>
                  <a:pt x="1129085" y="2949935"/>
                </a:cubicBezTo>
                <a:cubicBezTo>
                  <a:pt x="1041501" y="2959666"/>
                  <a:pt x="1081198" y="2953941"/>
                  <a:pt x="1009816" y="2965837"/>
                </a:cubicBezTo>
                <a:cubicBezTo>
                  <a:pt x="988718" y="2972870"/>
                  <a:pt x="976983" y="2977460"/>
                  <a:pt x="954157" y="2981740"/>
                </a:cubicBezTo>
                <a:cubicBezTo>
                  <a:pt x="812564" y="3008289"/>
                  <a:pt x="902019" y="2986824"/>
                  <a:pt x="826936" y="3005594"/>
                </a:cubicBezTo>
                <a:cubicBezTo>
                  <a:pt x="816334" y="3010895"/>
                  <a:pt x="806229" y="3017335"/>
                  <a:pt x="795130" y="3021497"/>
                </a:cubicBezTo>
                <a:cubicBezTo>
                  <a:pt x="784898" y="3025334"/>
                  <a:pt x="774077" y="3027493"/>
                  <a:pt x="763325" y="3029448"/>
                </a:cubicBezTo>
                <a:cubicBezTo>
                  <a:pt x="715739" y="3038100"/>
                  <a:pt x="667853" y="3045015"/>
                  <a:pt x="620202" y="3053302"/>
                </a:cubicBezTo>
                <a:cubicBezTo>
                  <a:pt x="606887" y="3055618"/>
                  <a:pt x="593556" y="3057975"/>
                  <a:pt x="580445" y="3061253"/>
                </a:cubicBezTo>
                <a:cubicBezTo>
                  <a:pt x="547202" y="3069563"/>
                  <a:pt x="563446" y="3071208"/>
                  <a:pt x="524786" y="3077156"/>
                </a:cubicBezTo>
                <a:cubicBezTo>
                  <a:pt x="501064" y="3080806"/>
                  <a:pt x="477078" y="3082457"/>
                  <a:pt x="453224" y="3085107"/>
                </a:cubicBezTo>
                <a:cubicBezTo>
                  <a:pt x="347207" y="3082457"/>
                  <a:pt x="239719" y="3094951"/>
                  <a:pt x="135172" y="3077156"/>
                </a:cubicBezTo>
                <a:cubicBezTo>
                  <a:pt x="109306" y="3072753"/>
                  <a:pt x="100503" y="3037240"/>
                  <a:pt x="79513" y="3021497"/>
                </a:cubicBezTo>
                <a:cubicBezTo>
                  <a:pt x="68911" y="3013546"/>
                  <a:pt x="57770" y="3006267"/>
                  <a:pt x="47708" y="2997643"/>
                </a:cubicBezTo>
                <a:cubicBezTo>
                  <a:pt x="39170" y="2990325"/>
                  <a:pt x="31805" y="2981740"/>
                  <a:pt x="23854" y="2973789"/>
                </a:cubicBezTo>
                <a:cubicBezTo>
                  <a:pt x="18553" y="2947285"/>
                  <a:pt x="14029" y="2920613"/>
                  <a:pt x="7951" y="2894276"/>
                </a:cubicBezTo>
                <a:cubicBezTo>
                  <a:pt x="6066" y="2886109"/>
                  <a:pt x="0" y="2878803"/>
                  <a:pt x="0" y="2870422"/>
                </a:cubicBezTo>
                <a:cubicBezTo>
                  <a:pt x="0" y="2818023"/>
                  <a:pt x="3243" y="2787510"/>
                  <a:pt x="15903" y="2743201"/>
                </a:cubicBezTo>
                <a:cubicBezTo>
                  <a:pt x="18206" y="2735142"/>
                  <a:pt x="20106" y="2726844"/>
                  <a:pt x="23854" y="2719347"/>
                </a:cubicBezTo>
                <a:cubicBezTo>
                  <a:pt x="28128" y="2710800"/>
                  <a:pt x="34456" y="2703444"/>
                  <a:pt x="39757" y="2695493"/>
                </a:cubicBezTo>
                <a:cubicBezTo>
                  <a:pt x="53752" y="2653508"/>
                  <a:pt x="43059" y="2678612"/>
                  <a:pt x="79513" y="2623931"/>
                </a:cubicBezTo>
                <a:cubicBezTo>
                  <a:pt x="84814" y="2615980"/>
                  <a:pt x="88659" y="2606834"/>
                  <a:pt x="95416" y="2600077"/>
                </a:cubicBezTo>
                <a:cubicBezTo>
                  <a:pt x="126027" y="2569466"/>
                  <a:pt x="113032" y="2585579"/>
                  <a:pt x="135172" y="2552370"/>
                </a:cubicBezTo>
                <a:cubicBezTo>
                  <a:pt x="146243" y="2497019"/>
                  <a:pt x="135173" y="2512613"/>
                  <a:pt x="143124" y="2496710"/>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065039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Normal variations with site </a:t>
            </a:r>
          </a:p>
        </p:txBody>
      </p:sp>
      <p:pic>
        <p:nvPicPr>
          <p:cNvPr id="6" name="Picture 4"/>
          <p:cNvPicPr>
            <a:picLocks noChangeAspect="1" noChangeArrowheads="1"/>
          </p:cNvPicPr>
          <p:nvPr/>
        </p:nvPicPr>
        <p:blipFill rotWithShape="1">
          <a:blip r:embed="rId2" cstate="print"/>
          <a:srcRect b="6049"/>
          <a:stretch/>
        </p:blipFill>
        <p:spPr bwMode="auto">
          <a:xfrm>
            <a:off x="611560" y="1628801"/>
            <a:ext cx="3816424" cy="4511570"/>
          </a:xfrm>
          <a:prstGeom prst="rect">
            <a:avLst/>
          </a:prstGeom>
          <a:noFill/>
          <a:ln w="9525">
            <a:noFill/>
            <a:miter lim="800000"/>
            <a:headEnd/>
            <a:tailEnd/>
          </a:ln>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1610513"/>
            <a:ext cx="3780623" cy="4529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75633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On-screen Show (4:3)</PresentationFormat>
  <Slides>77</Slides>
  <Notes>25</Notes>
  <HiddenSlides>0</HiddenSlides>
  <ScaleCrop>false</ScaleCrop>
  <HeadingPairs>
    <vt:vector size="4" baseType="variant">
      <vt:variant>
        <vt:lpstr>Theme</vt:lpstr>
      </vt:variant>
      <vt:variant>
        <vt:i4>1</vt:i4>
      </vt:variant>
      <vt:variant>
        <vt:lpstr>Slide Titles</vt:lpstr>
      </vt:variant>
      <vt:variant>
        <vt:i4>77</vt:i4>
      </vt:variant>
    </vt:vector>
  </HeadingPairs>
  <TitlesOfParts>
    <vt:vector size="78" baseType="lpstr">
      <vt:lpstr>Office Theme</vt:lpstr>
      <vt:lpstr>ST1 Skin Pathology</vt:lpstr>
      <vt:lpstr>Outline</vt:lpstr>
      <vt:lpstr>Normal histology</vt:lpstr>
      <vt:lpstr>Layers of Skin</vt:lpstr>
      <vt:lpstr>Normal skin </vt:lpstr>
      <vt:lpstr>PowerPoint Presentation</vt:lpstr>
      <vt:lpstr>PowerPoint Presentation</vt:lpstr>
      <vt:lpstr>Dermis</vt:lpstr>
      <vt:lpstr>Normal variations with site </vt:lpstr>
      <vt:lpstr>PowerPoint Presentation</vt:lpstr>
      <vt:lpstr>PowerPoint Presentation</vt:lpstr>
      <vt:lpstr>PowerPoint Presentation</vt:lpstr>
      <vt:lpstr>PowerPoint Presentation</vt:lpstr>
      <vt:lpstr>Common benign entities</vt:lpstr>
      <vt:lpstr>Seborrhoeic keratosis</vt:lpstr>
      <vt:lpstr>PowerPoint Presentation</vt:lpstr>
      <vt:lpstr>PowerPoint Presentation</vt:lpstr>
      <vt:lpstr>Keratinous (follicular) cysts</vt:lpstr>
      <vt:lpstr>Epidermoid cyst</vt:lpstr>
      <vt:lpstr>PowerPoint Presentation</vt:lpstr>
      <vt:lpstr>PowerPoint Presentation</vt:lpstr>
      <vt:lpstr>PowerPoint Presentation</vt:lpstr>
      <vt:lpstr>Pilar cyst</vt:lpstr>
      <vt:lpstr>PowerPoint Presentation</vt:lpstr>
      <vt:lpstr>PowerPoint Presentation</vt:lpstr>
      <vt:lpstr>PowerPoint Presentation</vt:lpstr>
      <vt:lpstr>Epidermal Dysplasia</vt:lpstr>
      <vt:lpstr>Actinic keratosis</vt:lpstr>
      <vt:lpstr>PowerPoint Presentation</vt:lpstr>
      <vt:lpstr>Bowen’s disease</vt:lpstr>
      <vt:lpstr>PowerPoint Presentation</vt:lpstr>
      <vt:lpstr>PowerPoint Presentation</vt:lpstr>
      <vt:lpstr>Basal cell carcinoma</vt:lpstr>
      <vt:lpstr>Basal cell carcinoma</vt:lpstr>
      <vt:lpstr>PowerPoint Presentation</vt:lpstr>
      <vt:lpstr>PowerPoint Presentation</vt:lpstr>
      <vt:lpstr>PowerPoint Presentation</vt:lpstr>
      <vt:lpstr>PowerPoint Presentation</vt:lpstr>
      <vt:lpstr>Reporting BCC</vt:lpstr>
      <vt:lpstr>Squamous cell carcinoma</vt:lpstr>
      <vt:lpstr>Squamous Cell Carcinoma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Reporting SCC</vt:lpstr>
      <vt:lpstr>Melanocytic lesions</vt:lpstr>
      <vt:lpstr>PowerPoint Presentation</vt:lpstr>
      <vt:lpstr>Benign Acquired Naevi</vt:lpstr>
      <vt:lpstr>Features of Benign Naevi</vt:lpstr>
      <vt:lpstr>Junctional naevi – nests confined to epidermis </vt:lpstr>
      <vt:lpstr>PowerPoint Presentation</vt:lpstr>
      <vt:lpstr>PowerPoint Presentation</vt:lpstr>
      <vt:lpstr>PowerPoint Presentation</vt:lpstr>
      <vt:lpstr>PowerPoint Presentation</vt:lpstr>
      <vt:lpstr>PowerPoint Presentation</vt:lpstr>
      <vt:lpstr>PowerPoint Presentation</vt:lpstr>
      <vt:lpstr>Features of Benign Naevi</vt:lpstr>
      <vt:lpstr>Melanoma </vt:lpstr>
      <vt:lpstr>Melanoma </vt:lpstr>
      <vt:lpstr>Melanoma </vt:lpstr>
      <vt:lpstr>Melanoma</vt:lpstr>
      <vt:lpstr>Subtypes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Reporting melanoma</vt:lpstr>
      <vt:lpstr>PowerPoint Presentation</vt:lpstr>
    </vt:vector>
  </TitlesOfParts>
  <Company>North Bristol NHS Trust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nbf1381</dc:creator>
  <cp:revision>1</cp:revision>
  <dcterms:created xsi:type="dcterms:W3CDTF">2015-07-30T11:51:46Z</dcterms:created>
  <dcterms:modified xsi:type="dcterms:W3CDTF">2021-09-08T11:17:57Z</dcterms:modified>
</cp:coreProperties>
</file>