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00"/>
  </p:notesMasterIdLst>
  <p:handoutMasterIdLst>
    <p:handoutMasterId r:id="rId101"/>
  </p:handoutMasterIdLst>
  <p:sldIdLst>
    <p:sldId id="440" r:id="rId2"/>
    <p:sldId id="328" r:id="rId3"/>
    <p:sldId id="329" r:id="rId4"/>
    <p:sldId id="292" r:id="rId5"/>
    <p:sldId id="353" r:id="rId6"/>
    <p:sldId id="294" r:id="rId7"/>
    <p:sldId id="331" r:id="rId8"/>
    <p:sldId id="351" r:id="rId9"/>
    <p:sldId id="352" r:id="rId10"/>
    <p:sldId id="441" r:id="rId11"/>
    <p:sldId id="511" r:id="rId12"/>
    <p:sldId id="330" r:id="rId13"/>
    <p:sldId id="463" r:id="rId14"/>
    <p:sldId id="512" r:id="rId15"/>
    <p:sldId id="310" r:id="rId16"/>
    <p:sldId id="311" r:id="rId17"/>
    <p:sldId id="271" r:id="rId18"/>
    <p:sldId id="312" r:id="rId19"/>
    <p:sldId id="313" r:id="rId20"/>
    <p:sldId id="280" r:id="rId21"/>
    <p:sldId id="281" r:id="rId22"/>
    <p:sldId id="282" r:id="rId23"/>
    <p:sldId id="472" r:id="rId24"/>
    <p:sldId id="284" r:id="rId25"/>
    <p:sldId id="506" r:id="rId26"/>
    <p:sldId id="513" r:id="rId27"/>
    <p:sldId id="410" r:id="rId28"/>
    <p:sldId id="411" r:id="rId29"/>
    <p:sldId id="514" r:id="rId30"/>
    <p:sldId id="295" r:id="rId31"/>
    <p:sldId id="493" r:id="rId32"/>
    <p:sldId id="515" r:id="rId33"/>
    <p:sldId id="446" r:id="rId34"/>
    <p:sldId id="448" r:id="rId35"/>
    <p:sldId id="397" r:id="rId36"/>
    <p:sldId id="398" r:id="rId37"/>
    <p:sldId id="399" r:id="rId38"/>
    <p:sldId id="400" r:id="rId39"/>
    <p:sldId id="516" r:id="rId40"/>
    <p:sldId id="304" r:id="rId41"/>
    <p:sldId id="420" r:id="rId42"/>
    <p:sldId id="404" r:id="rId43"/>
    <p:sldId id="452" r:id="rId44"/>
    <p:sldId id="422" r:id="rId45"/>
    <p:sldId id="423" r:id="rId46"/>
    <p:sldId id="424" r:id="rId47"/>
    <p:sldId id="427" r:id="rId48"/>
    <p:sldId id="443" r:id="rId49"/>
    <p:sldId id="307" r:id="rId50"/>
    <p:sldId id="296" r:id="rId51"/>
    <p:sldId id="470" r:id="rId52"/>
    <p:sldId id="471" r:id="rId53"/>
    <p:sldId id="521" r:id="rId54"/>
    <p:sldId id="533" r:id="rId55"/>
    <p:sldId id="522" r:id="rId56"/>
    <p:sldId id="266" r:id="rId57"/>
    <p:sldId id="449" r:id="rId58"/>
    <p:sldId id="450" r:id="rId59"/>
    <p:sldId id="309" r:id="rId60"/>
    <p:sldId id="523" r:id="rId61"/>
    <p:sldId id="524" r:id="rId62"/>
    <p:sldId id="306" r:id="rId63"/>
    <p:sldId id="534" r:id="rId64"/>
    <p:sldId id="535" r:id="rId65"/>
    <p:sldId id="536" r:id="rId66"/>
    <p:sldId id="525" r:id="rId67"/>
    <p:sldId id="526" r:id="rId68"/>
    <p:sldId id="527" r:id="rId69"/>
    <p:sldId id="528" r:id="rId70"/>
    <p:sldId id="529" r:id="rId71"/>
    <p:sldId id="530" r:id="rId72"/>
    <p:sldId id="302" r:id="rId73"/>
    <p:sldId id="477" r:id="rId74"/>
    <p:sldId id="486" r:id="rId75"/>
    <p:sldId id="318" r:id="rId76"/>
    <p:sldId id="321" r:id="rId77"/>
    <p:sldId id="324" r:id="rId78"/>
    <p:sldId id="325" r:id="rId79"/>
    <p:sldId id="327" r:id="rId80"/>
    <p:sldId id="489" r:id="rId81"/>
    <p:sldId id="259" r:id="rId82"/>
    <p:sldId id="273" r:id="rId83"/>
    <p:sldId id="274" r:id="rId84"/>
    <p:sldId id="457" r:id="rId85"/>
    <p:sldId id="261" r:id="rId86"/>
    <p:sldId id="262" r:id="rId87"/>
    <p:sldId id="264" r:id="rId88"/>
    <p:sldId id="265" r:id="rId89"/>
    <p:sldId id="460" r:id="rId90"/>
    <p:sldId id="287" r:id="rId91"/>
    <p:sldId id="293" r:id="rId92"/>
    <p:sldId id="461" r:id="rId93"/>
    <p:sldId id="267" r:id="rId94"/>
    <p:sldId id="462" r:id="rId95"/>
    <p:sldId id="288" r:id="rId96"/>
    <p:sldId id="537" r:id="rId97"/>
    <p:sldId id="531" r:id="rId98"/>
    <p:sldId id="532" r:id="rId9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009" autoAdjust="0"/>
  </p:normalViewPr>
  <p:slideViewPr>
    <p:cSldViewPr>
      <p:cViewPr varScale="1">
        <p:scale>
          <a:sx n="61" d="100"/>
          <a:sy n="61" d="100"/>
        </p:scale>
        <p:origin x="22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14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65EE1-7517-4538-84AE-51F0714743E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A73A5A2-9902-4CF5-A4C0-A9B90AEA8DBB}">
      <dgm:prSet phldrT="[Text]" custT="1"/>
      <dgm:spPr/>
      <dgm:t>
        <a:bodyPr/>
        <a:lstStyle/>
        <a:p>
          <a:r>
            <a:rPr lang="en-GB" sz="2000" b="1" dirty="0"/>
            <a:t>2008</a:t>
          </a:r>
          <a:r>
            <a:rPr lang="en-GB" sz="1200" dirty="0"/>
            <a:t>       </a:t>
          </a:r>
          <a:r>
            <a:rPr lang="en-GB" sz="1200" dirty="0" err="1"/>
            <a:t>Cervarix</a:t>
          </a:r>
          <a:r>
            <a:rPr lang="en-GB" sz="1200" dirty="0"/>
            <a:t> introduced for 12-13 year old girls</a:t>
          </a:r>
        </a:p>
      </dgm:t>
    </dgm:pt>
    <dgm:pt modelId="{0A124F28-4AFD-48CE-8929-CE8061F92BA8}" type="parTrans" cxnId="{F5AD5A99-1C38-4D17-85A6-48819ACACF1D}">
      <dgm:prSet/>
      <dgm:spPr/>
      <dgm:t>
        <a:bodyPr/>
        <a:lstStyle/>
        <a:p>
          <a:endParaRPr lang="en-GB"/>
        </a:p>
      </dgm:t>
    </dgm:pt>
    <dgm:pt modelId="{887B6F70-A95D-4595-A561-870574559ABA}" type="sibTrans" cxnId="{F5AD5A99-1C38-4D17-85A6-48819ACACF1D}">
      <dgm:prSet/>
      <dgm:spPr/>
      <dgm:t>
        <a:bodyPr/>
        <a:lstStyle/>
        <a:p>
          <a:endParaRPr lang="en-GB"/>
        </a:p>
      </dgm:t>
    </dgm:pt>
    <dgm:pt modelId="{2769FAA7-4396-4255-9F62-494E14DD0ED2}">
      <dgm:prSet phldrT="[Text]" custT="1"/>
      <dgm:spPr/>
      <dgm:t>
        <a:bodyPr/>
        <a:lstStyle/>
        <a:p>
          <a:r>
            <a:rPr lang="en-GB" sz="2000" b="1" dirty="0"/>
            <a:t>2018   </a:t>
          </a:r>
          <a:r>
            <a:rPr lang="en-GB" sz="1200" dirty="0"/>
            <a:t>HPV vaccine for MSM</a:t>
          </a:r>
        </a:p>
      </dgm:t>
    </dgm:pt>
    <dgm:pt modelId="{38E070AD-0BAD-4754-AC8C-7FB2EB9FF6B3}" type="parTrans" cxnId="{A9708C0D-4CA5-4FF0-BC1A-8D13345EE3E0}">
      <dgm:prSet/>
      <dgm:spPr/>
      <dgm:t>
        <a:bodyPr/>
        <a:lstStyle/>
        <a:p>
          <a:endParaRPr lang="en-GB"/>
        </a:p>
      </dgm:t>
    </dgm:pt>
    <dgm:pt modelId="{87DDEEFD-F555-4572-80CD-78D07477DA75}" type="sibTrans" cxnId="{A9708C0D-4CA5-4FF0-BC1A-8D13345EE3E0}">
      <dgm:prSet/>
      <dgm:spPr/>
      <dgm:t>
        <a:bodyPr/>
        <a:lstStyle/>
        <a:p>
          <a:endParaRPr lang="en-GB"/>
        </a:p>
      </dgm:t>
    </dgm:pt>
    <dgm:pt modelId="{FC752F06-D915-4D43-BD1D-2F1DFC3A3ABF}">
      <dgm:prSet phldrT="[Text]" custT="1"/>
      <dgm:spPr/>
      <dgm:t>
        <a:bodyPr/>
        <a:lstStyle/>
        <a:p>
          <a:r>
            <a:rPr lang="en-GB" sz="2000" b="1" dirty="0"/>
            <a:t>2019-20</a:t>
          </a:r>
          <a:r>
            <a:rPr lang="en-GB" sz="1200" dirty="0"/>
            <a:t> HPV Vaccine for boys age 12-13</a:t>
          </a:r>
        </a:p>
      </dgm:t>
    </dgm:pt>
    <dgm:pt modelId="{8E0EDA7A-8098-45ED-B58C-5375245F068B}" type="parTrans" cxnId="{2895C3E9-36D0-460B-B440-8CD81189C932}">
      <dgm:prSet/>
      <dgm:spPr/>
      <dgm:t>
        <a:bodyPr/>
        <a:lstStyle/>
        <a:p>
          <a:endParaRPr lang="en-GB"/>
        </a:p>
      </dgm:t>
    </dgm:pt>
    <dgm:pt modelId="{34DCA8AA-367E-457E-8FC6-0CFE7EF47EA6}" type="sibTrans" cxnId="{2895C3E9-36D0-460B-B440-8CD81189C932}">
      <dgm:prSet/>
      <dgm:spPr/>
      <dgm:t>
        <a:bodyPr/>
        <a:lstStyle/>
        <a:p>
          <a:endParaRPr lang="en-GB"/>
        </a:p>
      </dgm:t>
    </dgm:pt>
    <dgm:pt modelId="{CF107E38-046B-42AB-95FB-8C64BA2F6B53}">
      <dgm:prSet phldrT="[Text]" custT="1"/>
      <dgm:spPr/>
      <dgm:t>
        <a:bodyPr/>
        <a:lstStyle/>
        <a:p>
          <a:r>
            <a:rPr lang="en-GB" sz="2000" b="1" dirty="0"/>
            <a:t>2010</a:t>
          </a:r>
          <a:r>
            <a:rPr lang="en-GB" sz="1200" dirty="0"/>
            <a:t>  Catch up completed for girls up to age 18</a:t>
          </a:r>
        </a:p>
      </dgm:t>
    </dgm:pt>
    <dgm:pt modelId="{C69F9D63-53C8-4B49-B28C-E7E55EE679FE}" type="parTrans" cxnId="{EABCD0E1-84C1-41C0-BF92-86B8360DB8BC}">
      <dgm:prSet/>
      <dgm:spPr/>
      <dgm:t>
        <a:bodyPr/>
        <a:lstStyle/>
        <a:p>
          <a:endParaRPr lang="en-GB"/>
        </a:p>
      </dgm:t>
    </dgm:pt>
    <dgm:pt modelId="{D196C640-D4B9-4BE1-88C9-79DB331CAD80}" type="sibTrans" cxnId="{EABCD0E1-84C1-41C0-BF92-86B8360DB8BC}">
      <dgm:prSet/>
      <dgm:spPr/>
      <dgm:t>
        <a:bodyPr/>
        <a:lstStyle/>
        <a:p>
          <a:endParaRPr lang="en-GB"/>
        </a:p>
      </dgm:t>
    </dgm:pt>
    <dgm:pt modelId="{C11B2E11-9265-4619-8FC0-4B8BE0F9DED6}">
      <dgm:prSet phldrT="[Text]" custT="1"/>
      <dgm:spPr/>
      <dgm:t>
        <a:bodyPr/>
        <a:lstStyle/>
        <a:p>
          <a:r>
            <a:rPr lang="en-GB" sz="2000" b="1" dirty="0"/>
            <a:t>2012</a:t>
          </a:r>
          <a:r>
            <a:rPr lang="en-GB" sz="1200" dirty="0"/>
            <a:t> Gardasil (HPV 6,11,16 and 18)</a:t>
          </a:r>
        </a:p>
      </dgm:t>
    </dgm:pt>
    <dgm:pt modelId="{056199F9-C75F-4822-BCCE-F6BCFA09A466}" type="parTrans" cxnId="{D8FC4095-DCFB-48C5-B070-3B65D5E2D336}">
      <dgm:prSet/>
      <dgm:spPr/>
      <dgm:t>
        <a:bodyPr/>
        <a:lstStyle/>
        <a:p>
          <a:endParaRPr lang="en-GB"/>
        </a:p>
      </dgm:t>
    </dgm:pt>
    <dgm:pt modelId="{449D1596-3AD4-4108-96CF-810DAD38FB7C}" type="sibTrans" cxnId="{D8FC4095-DCFB-48C5-B070-3B65D5E2D336}">
      <dgm:prSet/>
      <dgm:spPr/>
      <dgm:t>
        <a:bodyPr/>
        <a:lstStyle/>
        <a:p>
          <a:endParaRPr lang="en-GB"/>
        </a:p>
      </dgm:t>
    </dgm:pt>
    <dgm:pt modelId="{0503CC99-6B73-4927-8EAE-10DE200B58A2}">
      <dgm:prSet phldrT="[Text]" custT="1"/>
      <dgm:spPr/>
      <dgm:t>
        <a:bodyPr/>
        <a:lstStyle/>
        <a:p>
          <a:r>
            <a:rPr lang="en-GB" sz="2000" b="1" dirty="0"/>
            <a:t>2014</a:t>
          </a:r>
          <a:r>
            <a:rPr lang="en-GB" sz="1200" dirty="0"/>
            <a:t> Gardasil changed to 2 dose protocol</a:t>
          </a:r>
        </a:p>
      </dgm:t>
    </dgm:pt>
    <dgm:pt modelId="{90BE8299-6804-4C3F-96C1-37B420B63AF8}" type="parTrans" cxnId="{A6151F1E-DED9-4355-8D71-2923F4599E3E}">
      <dgm:prSet/>
      <dgm:spPr/>
      <dgm:t>
        <a:bodyPr/>
        <a:lstStyle/>
        <a:p>
          <a:endParaRPr lang="en-GB"/>
        </a:p>
      </dgm:t>
    </dgm:pt>
    <dgm:pt modelId="{37DA135B-B34E-40A6-9889-0E80E7957FB2}" type="sibTrans" cxnId="{A6151F1E-DED9-4355-8D71-2923F4599E3E}">
      <dgm:prSet/>
      <dgm:spPr/>
      <dgm:t>
        <a:bodyPr/>
        <a:lstStyle/>
        <a:p>
          <a:endParaRPr lang="en-GB"/>
        </a:p>
      </dgm:t>
    </dgm:pt>
    <dgm:pt modelId="{BB97DFDA-C082-4507-890C-53F7A8C861AE}" type="pres">
      <dgm:prSet presAssocID="{29565EE1-7517-4538-84AE-51F0714743EF}" presName="Name0" presStyleCnt="0">
        <dgm:presLayoutVars>
          <dgm:dir/>
          <dgm:resizeHandles val="exact"/>
        </dgm:presLayoutVars>
      </dgm:prSet>
      <dgm:spPr/>
    </dgm:pt>
    <dgm:pt modelId="{A2CD5BC6-A54F-4EE5-81B0-5DDFFDA3E058}" type="pres">
      <dgm:prSet presAssocID="{29565EE1-7517-4538-84AE-51F0714743EF}" presName="arrow" presStyleLbl="bgShp" presStyleIdx="0" presStyleCnt="1"/>
      <dgm:spPr/>
    </dgm:pt>
    <dgm:pt modelId="{895A34EC-BB19-4570-8643-F1BD5B70B579}" type="pres">
      <dgm:prSet presAssocID="{29565EE1-7517-4538-84AE-51F0714743EF}" presName="points" presStyleCnt="0"/>
      <dgm:spPr/>
    </dgm:pt>
    <dgm:pt modelId="{1017B3B3-ACA3-4D0D-836F-AA5F20E99B7A}" type="pres">
      <dgm:prSet presAssocID="{DA73A5A2-9902-4CF5-A4C0-A9B90AEA8DBB}" presName="compositeA" presStyleCnt="0"/>
      <dgm:spPr/>
    </dgm:pt>
    <dgm:pt modelId="{064B55C2-C7CA-4303-AF8B-DB87FA97C4AA}" type="pres">
      <dgm:prSet presAssocID="{DA73A5A2-9902-4CF5-A4C0-A9B90AEA8DBB}" presName="textA" presStyleLbl="revTx" presStyleIdx="0" presStyleCnt="6" custScaleY="66328">
        <dgm:presLayoutVars>
          <dgm:bulletEnabled val="1"/>
        </dgm:presLayoutVars>
      </dgm:prSet>
      <dgm:spPr/>
    </dgm:pt>
    <dgm:pt modelId="{802532B1-F625-4046-8BEF-F08047C33D1D}" type="pres">
      <dgm:prSet presAssocID="{DA73A5A2-9902-4CF5-A4C0-A9B90AEA8DBB}" presName="circleA" presStyleLbl="node1" presStyleIdx="0" presStyleCnt="6" custLinFactNeighborX="2885" custLinFactNeighborY="21413"/>
      <dgm:spPr/>
    </dgm:pt>
    <dgm:pt modelId="{C8F12CD8-C1CB-4686-92A6-128C2BCE2233}" type="pres">
      <dgm:prSet presAssocID="{DA73A5A2-9902-4CF5-A4C0-A9B90AEA8DBB}" presName="spaceA" presStyleCnt="0"/>
      <dgm:spPr/>
    </dgm:pt>
    <dgm:pt modelId="{C3AD4366-C467-4989-9CB4-5A61ABB40A07}" type="pres">
      <dgm:prSet presAssocID="{887B6F70-A95D-4595-A561-870574559ABA}" presName="space" presStyleCnt="0"/>
      <dgm:spPr/>
    </dgm:pt>
    <dgm:pt modelId="{5A48D35E-5B9E-451F-A327-8B29513ECDB2}" type="pres">
      <dgm:prSet presAssocID="{CF107E38-046B-42AB-95FB-8C64BA2F6B53}" presName="compositeB" presStyleCnt="0"/>
      <dgm:spPr/>
    </dgm:pt>
    <dgm:pt modelId="{8613E8A2-F5FE-4C49-B29F-F7D3000FFD7D}" type="pres">
      <dgm:prSet presAssocID="{CF107E38-046B-42AB-95FB-8C64BA2F6B53}" presName="textB" presStyleLbl="revTx" presStyleIdx="1" presStyleCnt="6" custScaleY="95791" custLinFactY="-45791" custLinFactNeighborX="-8668" custLinFactNeighborY="-100000">
        <dgm:presLayoutVars>
          <dgm:bulletEnabled val="1"/>
        </dgm:presLayoutVars>
      </dgm:prSet>
      <dgm:spPr/>
    </dgm:pt>
    <dgm:pt modelId="{35047436-828F-4610-A073-9DB70D8B1355}" type="pres">
      <dgm:prSet presAssocID="{CF107E38-046B-42AB-95FB-8C64BA2F6B53}" presName="circleB" presStyleLbl="node1" presStyleIdx="1" presStyleCnt="6"/>
      <dgm:spPr/>
    </dgm:pt>
    <dgm:pt modelId="{C1C7B2BE-A55A-4372-B34A-F5896D8FF0AF}" type="pres">
      <dgm:prSet presAssocID="{CF107E38-046B-42AB-95FB-8C64BA2F6B53}" presName="spaceB" presStyleCnt="0"/>
      <dgm:spPr/>
    </dgm:pt>
    <dgm:pt modelId="{C7290708-E55E-429C-9D57-109C48F9F633}" type="pres">
      <dgm:prSet presAssocID="{D196C640-D4B9-4BE1-88C9-79DB331CAD80}" presName="space" presStyleCnt="0"/>
      <dgm:spPr/>
    </dgm:pt>
    <dgm:pt modelId="{4E9D825E-3709-4E42-B3F9-DD297D9BACFE}" type="pres">
      <dgm:prSet presAssocID="{C11B2E11-9265-4619-8FC0-4B8BE0F9DED6}" presName="compositeA" presStyleCnt="0"/>
      <dgm:spPr/>
    </dgm:pt>
    <dgm:pt modelId="{70DBD680-06CD-4B4E-8909-2E75F29022B7}" type="pres">
      <dgm:prSet presAssocID="{C11B2E11-9265-4619-8FC0-4B8BE0F9DED6}" presName="textA" presStyleLbl="revTx" presStyleIdx="2" presStyleCnt="6" custScaleY="32655" custLinFactNeighborX="2136" custLinFactNeighborY="16836">
        <dgm:presLayoutVars>
          <dgm:bulletEnabled val="1"/>
        </dgm:presLayoutVars>
      </dgm:prSet>
      <dgm:spPr/>
    </dgm:pt>
    <dgm:pt modelId="{1566C7C3-00E5-474C-8048-F73C10BAB865}" type="pres">
      <dgm:prSet presAssocID="{C11B2E11-9265-4619-8FC0-4B8BE0F9DED6}" presName="circleA" presStyleLbl="node1" presStyleIdx="2" presStyleCnt="6" custScaleX="102034" custScaleY="85199" custLinFactNeighborX="8925" custLinFactNeighborY="46668"/>
      <dgm:spPr/>
    </dgm:pt>
    <dgm:pt modelId="{37431E66-C6B8-4521-AB9D-CF70EE2239C0}" type="pres">
      <dgm:prSet presAssocID="{C11B2E11-9265-4619-8FC0-4B8BE0F9DED6}" presName="spaceA" presStyleCnt="0"/>
      <dgm:spPr/>
    </dgm:pt>
    <dgm:pt modelId="{3D9BAF47-531B-44E1-945A-87D1330DF416}" type="pres">
      <dgm:prSet presAssocID="{449D1596-3AD4-4108-96CF-810DAD38FB7C}" presName="space" presStyleCnt="0"/>
      <dgm:spPr/>
    </dgm:pt>
    <dgm:pt modelId="{1F4F06C5-364C-48C3-AD14-9160C844F17C}" type="pres">
      <dgm:prSet presAssocID="{0503CC99-6B73-4927-8EAE-10DE200B58A2}" presName="compositeB" presStyleCnt="0"/>
      <dgm:spPr/>
    </dgm:pt>
    <dgm:pt modelId="{F605F09A-6B5A-4038-A8B6-37C10B20CE57}" type="pres">
      <dgm:prSet presAssocID="{0503CC99-6B73-4927-8EAE-10DE200B58A2}" presName="textB" presStyleLbl="revTx" presStyleIdx="3" presStyleCnt="6" custLinFactY="-41582" custLinFactNeighborX="-6360" custLinFactNeighborY="-100000">
        <dgm:presLayoutVars>
          <dgm:bulletEnabled val="1"/>
        </dgm:presLayoutVars>
      </dgm:prSet>
      <dgm:spPr/>
    </dgm:pt>
    <dgm:pt modelId="{646F57CB-3A4A-4122-B0AB-DE8FA40ED821}" type="pres">
      <dgm:prSet presAssocID="{0503CC99-6B73-4927-8EAE-10DE200B58A2}" presName="circleB" presStyleLbl="node1" presStyleIdx="3" presStyleCnt="6" custLinFactNeighborX="3527" custLinFactNeighborY="4577"/>
      <dgm:spPr/>
    </dgm:pt>
    <dgm:pt modelId="{6C502B25-50FA-4CB5-88B4-A92CA8D94716}" type="pres">
      <dgm:prSet presAssocID="{0503CC99-6B73-4927-8EAE-10DE200B58A2}" presName="spaceB" presStyleCnt="0"/>
      <dgm:spPr/>
    </dgm:pt>
    <dgm:pt modelId="{BE463083-1810-4502-89AB-732EAB5196C4}" type="pres">
      <dgm:prSet presAssocID="{37DA135B-B34E-40A6-9889-0E80E7957FB2}" presName="space" presStyleCnt="0"/>
      <dgm:spPr/>
    </dgm:pt>
    <dgm:pt modelId="{12588272-3BB3-496F-9AC6-6CB2F110B4AF}" type="pres">
      <dgm:prSet presAssocID="{2769FAA7-4396-4255-9F62-494E14DD0ED2}" presName="compositeA" presStyleCnt="0"/>
      <dgm:spPr/>
    </dgm:pt>
    <dgm:pt modelId="{F447F90D-61F7-4867-8DAE-FD0E638F0568}" type="pres">
      <dgm:prSet presAssocID="{2769FAA7-4396-4255-9F62-494E14DD0ED2}" presName="textA" presStyleLbl="revTx" presStyleIdx="4" presStyleCnt="6" custScaleY="41073" custLinFactNeighborX="-1989" custLinFactNeighborY="2104">
        <dgm:presLayoutVars>
          <dgm:bulletEnabled val="1"/>
        </dgm:presLayoutVars>
      </dgm:prSet>
      <dgm:spPr/>
    </dgm:pt>
    <dgm:pt modelId="{E686EB36-D1B1-4DFF-810B-4FDDF5D78E00}" type="pres">
      <dgm:prSet presAssocID="{2769FAA7-4396-4255-9F62-494E14DD0ED2}" presName="circleA" presStyleLbl="node1" presStyleIdx="4" presStyleCnt="6" custLinFactNeighborX="-1871" custLinFactNeighborY="63504"/>
      <dgm:spPr/>
    </dgm:pt>
    <dgm:pt modelId="{7805B978-56F8-4310-9F3B-EEC6B6BD448F}" type="pres">
      <dgm:prSet presAssocID="{2769FAA7-4396-4255-9F62-494E14DD0ED2}" presName="spaceA" presStyleCnt="0"/>
      <dgm:spPr/>
    </dgm:pt>
    <dgm:pt modelId="{B31773B1-0F9B-40DB-8FE5-03E2026D3C96}" type="pres">
      <dgm:prSet presAssocID="{87DDEEFD-F555-4572-80CD-78D07477DA75}" presName="space" presStyleCnt="0"/>
      <dgm:spPr/>
    </dgm:pt>
    <dgm:pt modelId="{D5E19263-2608-42F6-B1E7-92D598F21C61}" type="pres">
      <dgm:prSet presAssocID="{FC752F06-D915-4D43-BD1D-2F1DFC3A3ABF}" presName="compositeB" presStyleCnt="0"/>
      <dgm:spPr/>
    </dgm:pt>
    <dgm:pt modelId="{88EF9250-1D7A-4CDC-A655-E706DD06CFE2}" type="pres">
      <dgm:prSet presAssocID="{FC752F06-D915-4D43-BD1D-2F1DFC3A3ABF}" presName="textB" presStyleLbl="revTx" presStyleIdx="5" presStyleCnt="6" custLinFactY="-41582" custLinFactNeighborX="-10486" custLinFactNeighborY="-100000">
        <dgm:presLayoutVars>
          <dgm:bulletEnabled val="1"/>
        </dgm:presLayoutVars>
      </dgm:prSet>
      <dgm:spPr/>
    </dgm:pt>
    <dgm:pt modelId="{B3B56661-F1E9-4FBA-9963-71DD065CCE8F}" type="pres">
      <dgm:prSet presAssocID="{FC752F06-D915-4D43-BD1D-2F1DFC3A3ABF}" presName="circleB" presStyleLbl="node1" presStyleIdx="5" presStyleCnt="6"/>
      <dgm:spPr/>
    </dgm:pt>
    <dgm:pt modelId="{E23846D0-4470-4016-8356-29A18B44A13B}" type="pres">
      <dgm:prSet presAssocID="{FC752F06-D915-4D43-BD1D-2F1DFC3A3ABF}" presName="spaceB" presStyleCnt="0"/>
      <dgm:spPr/>
    </dgm:pt>
  </dgm:ptLst>
  <dgm:cxnLst>
    <dgm:cxn modelId="{A9708C0D-4CA5-4FF0-BC1A-8D13345EE3E0}" srcId="{29565EE1-7517-4538-84AE-51F0714743EF}" destId="{2769FAA7-4396-4255-9F62-494E14DD0ED2}" srcOrd="4" destOrd="0" parTransId="{38E070AD-0BAD-4754-AC8C-7FB2EB9FF6B3}" sibTransId="{87DDEEFD-F555-4572-80CD-78D07477DA75}"/>
    <dgm:cxn modelId="{A6151F1E-DED9-4355-8D71-2923F4599E3E}" srcId="{29565EE1-7517-4538-84AE-51F0714743EF}" destId="{0503CC99-6B73-4927-8EAE-10DE200B58A2}" srcOrd="3" destOrd="0" parTransId="{90BE8299-6804-4C3F-96C1-37B420B63AF8}" sibTransId="{37DA135B-B34E-40A6-9889-0E80E7957FB2}"/>
    <dgm:cxn modelId="{B39F6822-5C33-4AC8-905C-B0EAA8116B6A}" type="presOf" srcId="{0503CC99-6B73-4927-8EAE-10DE200B58A2}" destId="{F605F09A-6B5A-4038-A8B6-37C10B20CE57}" srcOrd="0" destOrd="0" presId="urn:microsoft.com/office/officeart/2005/8/layout/hProcess11"/>
    <dgm:cxn modelId="{7D4C0A29-316C-4950-A993-73E766532D87}" type="presOf" srcId="{2769FAA7-4396-4255-9F62-494E14DD0ED2}" destId="{F447F90D-61F7-4867-8DAE-FD0E638F0568}" srcOrd="0" destOrd="0" presId="urn:microsoft.com/office/officeart/2005/8/layout/hProcess11"/>
    <dgm:cxn modelId="{A68C613B-2976-459B-9919-2786F8E55083}" type="presOf" srcId="{CF107E38-046B-42AB-95FB-8C64BA2F6B53}" destId="{8613E8A2-F5FE-4C49-B29F-F7D3000FFD7D}" srcOrd="0" destOrd="0" presId="urn:microsoft.com/office/officeart/2005/8/layout/hProcess11"/>
    <dgm:cxn modelId="{95D96247-390D-4D9B-9D34-F49FF10F18D2}" type="presOf" srcId="{FC752F06-D915-4D43-BD1D-2F1DFC3A3ABF}" destId="{88EF9250-1D7A-4CDC-A655-E706DD06CFE2}" srcOrd="0" destOrd="0" presId="urn:microsoft.com/office/officeart/2005/8/layout/hProcess11"/>
    <dgm:cxn modelId="{F2769075-E83A-4EBD-9495-56B11BAE0F13}" type="presOf" srcId="{DA73A5A2-9902-4CF5-A4C0-A9B90AEA8DBB}" destId="{064B55C2-C7CA-4303-AF8B-DB87FA97C4AA}" srcOrd="0" destOrd="0" presId="urn:microsoft.com/office/officeart/2005/8/layout/hProcess11"/>
    <dgm:cxn modelId="{D8FC4095-DCFB-48C5-B070-3B65D5E2D336}" srcId="{29565EE1-7517-4538-84AE-51F0714743EF}" destId="{C11B2E11-9265-4619-8FC0-4B8BE0F9DED6}" srcOrd="2" destOrd="0" parTransId="{056199F9-C75F-4822-BCCE-F6BCFA09A466}" sibTransId="{449D1596-3AD4-4108-96CF-810DAD38FB7C}"/>
    <dgm:cxn modelId="{F5AD5A99-1C38-4D17-85A6-48819ACACF1D}" srcId="{29565EE1-7517-4538-84AE-51F0714743EF}" destId="{DA73A5A2-9902-4CF5-A4C0-A9B90AEA8DBB}" srcOrd="0" destOrd="0" parTransId="{0A124F28-4AFD-48CE-8929-CE8061F92BA8}" sibTransId="{887B6F70-A95D-4595-A561-870574559ABA}"/>
    <dgm:cxn modelId="{794BA3C4-682A-436E-B4E6-0B6A2EDC247B}" type="presOf" srcId="{29565EE1-7517-4538-84AE-51F0714743EF}" destId="{BB97DFDA-C082-4507-890C-53F7A8C861AE}" srcOrd="0" destOrd="0" presId="urn:microsoft.com/office/officeart/2005/8/layout/hProcess11"/>
    <dgm:cxn modelId="{EABCD0E1-84C1-41C0-BF92-86B8360DB8BC}" srcId="{29565EE1-7517-4538-84AE-51F0714743EF}" destId="{CF107E38-046B-42AB-95FB-8C64BA2F6B53}" srcOrd="1" destOrd="0" parTransId="{C69F9D63-53C8-4B49-B28C-E7E55EE679FE}" sibTransId="{D196C640-D4B9-4BE1-88C9-79DB331CAD80}"/>
    <dgm:cxn modelId="{2895C3E9-36D0-460B-B440-8CD81189C932}" srcId="{29565EE1-7517-4538-84AE-51F0714743EF}" destId="{FC752F06-D915-4D43-BD1D-2F1DFC3A3ABF}" srcOrd="5" destOrd="0" parTransId="{8E0EDA7A-8098-45ED-B58C-5375245F068B}" sibTransId="{34DCA8AA-367E-457E-8FC6-0CFE7EF47EA6}"/>
    <dgm:cxn modelId="{C6C3A3FF-A5CC-41DC-9CAE-D911BF5A8168}" type="presOf" srcId="{C11B2E11-9265-4619-8FC0-4B8BE0F9DED6}" destId="{70DBD680-06CD-4B4E-8909-2E75F29022B7}" srcOrd="0" destOrd="0" presId="urn:microsoft.com/office/officeart/2005/8/layout/hProcess11"/>
    <dgm:cxn modelId="{7D3DB91E-C856-4778-92B4-A01E8F29230D}" type="presParOf" srcId="{BB97DFDA-C082-4507-890C-53F7A8C861AE}" destId="{A2CD5BC6-A54F-4EE5-81B0-5DDFFDA3E058}" srcOrd="0" destOrd="0" presId="urn:microsoft.com/office/officeart/2005/8/layout/hProcess11"/>
    <dgm:cxn modelId="{8E3096F9-6E92-4136-ACF1-57B5F30CD59D}" type="presParOf" srcId="{BB97DFDA-C082-4507-890C-53F7A8C861AE}" destId="{895A34EC-BB19-4570-8643-F1BD5B70B579}" srcOrd="1" destOrd="0" presId="urn:microsoft.com/office/officeart/2005/8/layout/hProcess11"/>
    <dgm:cxn modelId="{85D03532-61EC-4D07-B579-E86370C83DE0}" type="presParOf" srcId="{895A34EC-BB19-4570-8643-F1BD5B70B579}" destId="{1017B3B3-ACA3-4D0D-836F-AA5F20E99B7A}" srcOrd="0" destOrd="0" presId="urn:microsoft.com/office/officeart/2005/8/layout/hProcess11"/>
    <dgm:cxn modelId="{21B9F0D1-4F7D-4E9D-AC56-1D44717933C3}" type="presParOf" srcId="{1017B3B3-ACA3-4D0D-836F-AA5F20E99B7A}" destId="{064B55C2-C7CA-4303-AF8B-DB87FA97C4AA}" srcOrd="0" destOrd="0" presId="urn:microsoft.com/office/officeart/2005/8/layout/hProcess11"/>
    <dgm:cxn modelId="{752A25B7-84BE-4C9B-BEDA-586CBAA51C2A}" type="presParOf" srcId="{1017B3B3-ACA3-4D0D-836F-AA5F20E99B7A}" destId="{802532B1-F625-4046-8BEF-F08047C33D1D}" srcOrd="1" destOrd="0" presId="urn:microsoft.com/office/officeart/2005/8/layout/hProcess11"/>
    <dgm:cxn modelId="{84C6C1EF-3DC1-47A5-BF5D-D7156181A98B}" type="presParOf" srcId="{1017B3B3-ACA3-4D0D-836F-AA5F20E99B7A}" destId="{C8F12CD8-C1CB-4686-92A6-128C2BCE2233}" srcOrd="2" destOrd="0" presId="urn:microsoft.com/office/officeart/2005/8/layout/hProcess11"/>
    <dgm:cxn modelId="{68A64B64-EDBB-4EE4-8B34-AB74F5451679}" type="presParOf" srcId="{895A34EC-BB19-4570-8643-F1BD5B70B579}" destId="{C3AD4366-C467-4989-9CB4-5A61ABB40A07}" srcOrd="1" destOrd="0" presId="urn:microsoft.com/office/officeart/2005/8/layout/hProcess11"/>
    <dgm:cxn modelId="{A35F7BBA-3220-4416-A662-2E6F55FE59B3}" type="presParOf" srcId="{895A34EC-BB19-4570-8643-F1BD5B70B579}" destId="{5A48D35E-5B9E-451F-A327-8B29513ECDB2}" srcOrd="2" destOrd="0" presId="urn:microsoft.com/office/officeart/2005/8/layout/hProcess11"/>
    <dgm:cxn modelId="{4EFFD471-43A5-4C9C-9506-B405DC498734}" type="presParOf" srcId="{5A48D35E-5B9E-451F-A327-8B29513ECDB2}" destId="{8613E8A2-F5FE-4C49-B29F-F7D3000FFD7D}" srcOrd="0" destOrd="0" presId="urn:microsoft.com/office/officeart/2005/8/layout/hProcess11"/>
    <dgm:cxn modelId="{0C5A16E9-B3AD-420D-B1ED-46FB4F90E237}" type="presParOf" srcId="{5A48D35E-5B9E-451F-A327-8B29513ECDB2}" destId="{35047436-828F-4610-A073-9DB70D8B1355}" srcOrd="1" destOrd="0" presId="urn:microsoft.com/office/officeart/2005/8/layout/hProcess11"/>
    <dgm:cxn modelId="{E5A9CF00-3B7A-4562-9C2D-EFEE68BA06DB}" type="presParOf" srcId="{5A48D35E-5B9E-451F-A327-8B29513ECDB2}" destId="{C1C7B2BE-A55A-4372-B34A-F5896D8FF0AF}" srcOrd="2" destOrd="0" presId="urn:microsoft.com/office/officeart/2005/8/layout/hProcess11"/>
    <dgm:cxn modelId="{C099B317-35E9-4AE6-A7E3-ACF83A5843FB}" type="presParOf" srcId="{895A34EC-BB19-4570-8643-F1BD5B70B579}" destId="{C7290708-E55E-429C-9D57-109C48F9F633}" srcOrd="3" destOrd="0" presId="urn:microsoft.com/office/officeart/2005/8/layout/hProcess11"/>
    <dgm:cxn modelId="{2D128011-D7FB-402E-8A8B-CE6430838F2B}" type="presParOf" srcId="{895A34EC-BB19-4570-8643-F1BD5B70B579}" destId="{4E9D825E-3709-4E42-B3F9-DD297D9BACFE}" srcOrd="4" destOrd="0" presId="urn:microsoft.com/office/officeart/2005/8/layout/hProcess11"/>
    <dgm:cxn modelId="{A8D69276-FD0F-4EB5-8D37-174A2FA806D1}" type="presParOf" srcId="{4E9D825E-3709-4E42-B3F9-DD297D9BACFE}" destId="{70DBD680-06CD-4B4E-8909-2E75F29022B7}" srcOrd="0" destOrd="0" presId="urn:microsoft.com/office/officeart/2005/8/layout/hProcess11"/>
    <dgm:cxn modelId="{19D86F4B-A03F-4F67-AA3B-5FF41CB05302}" type="presParOf" srcId="{4E9D825E-3709-4E42-B3F9-DD297D9BACFE}" destId="{1566C7C3-00E5-474C-8048-F73C10BAB865}" srcOrd="1" destOrd="0" presId="urn:microsoft.com/office/officeart/2005/8/layout/hProcess11"/>
    <dgm:cxn modelId="{83A0A3D3-477A-45D0-863E-9FF51FA56AD5}" type="presParOf" srcId="{4E9D825E-3709-4E42-B3F9-DD297D9BACFE}" destId="{37431E66-C6B8-4521-AB9D-CF70EE2239C0}" srcOrd="2" destOrd="0" presId="urn:microsoft.com/office/officeart/2005/8/layout/hProcess11"/>
    <dgm:cxn modelId="{3B9C2C6A-B057-4199-AE39-29E737DFE54C}" type="presParOf" srcId="{895A34EC-BB19-4570-8643-F1BD5B70B579}" destId="{3D9BAF47-531B-44E1-945A-87D1330DF416}" srcOrd="5" destOrd="0" presId="urn:microsoft.com/office/officeart/2005/8/layout/hProcess11"/>
    <dgm:cxn modelId="{9BB1A44E-25B5-4D76-9BDE-17119F8BB1F0}" type="presParOf" srcId="{895A34EC-BB19-4570-8643-F1BD5B70B579}" destId="{1F4F06C5-364C-48C3-AD14-9160C844F17C}" srcOrd="6" destOrd="0" presId="urn:microsoft.com/office/officeart/2005/8/layout/hProcess11"/>
    <dgm:cxn modelId="{60B59D6E-1652-4FC7-A6F1-55958F83A749}" type="presParOf" srcId="{1F4F06C5-364C-48C3-AD14-9160C844F17C}" destId="{F605F09A-6B5A-4038-A8B6-37C10B20CE57}" srcOrd="0" destOrd="0" presId="urn:microsoft.com/office/officeart/2005/8/layout/hProcess11"/>
    <dgm:cxn modelId="{47DDC6B8-DA36-438C-9DA4-06CFF1C34936}" type="presParOf" srcId="{1F4F06C5-364C-48C3-AD14-9160C844F17C}" destId="{646F57CB-3A4A-4122-B0AB-DE8FA40ED821}" srcOrd="1" destOrd="0" presId="urn:microsoft.com/office/officeart/2005/8/layout/hProcess11"/>
    <dgm:cxn modelId="{FF8B8CC5-8E33-4D46-9E55-ADEC22753DE5}" type="presParOf" srcId="{1F4F06C5-364C-48C3-AD14-9160C844F17C}" destId="{6C502B25-50FA-4CB5-88B4-A92CA8D94716}" srcOrd="2" destOrd="0" presId="urn:microsoft.com/office/officeart/2005/8/layout/hProcess11"/>
    <dgm:cxn modelId="{74E6E234-DA1E-4B6D-9034-60DD7D8BAB9E}" type="presParOf" srcId="{895A34EC-BB19-4570-8643-F1BD5B70B579}" destId="{BE463083-1810-4502-89AB-732EAB5196C4}" srcOrd="7" destOrd="0" presId="urn:microsoft.com/office/officeart/2005/8/layout/hProcess11"/>
    <dgm:cxn modelId="{282B1A9D-F89D-47D6-BEF8-7AC77F717497}" type="presParOf" srcId="{895A34EC-BB19-4570-8643-F1BD5B70B579}" destId="{12588272-3BB3-496F-9AC6-6CB2F110B4AF}" srcOrd="8" destOrd="0" presId="urn:microsoft.com/office/officeart/2005/8/layout/hProcess11"/>
    <dgm:cxn modelId="{78B75A06-EF37-44FA-8D42-D7ED828DC854}" type="presParOf" srcId="{12588272-3BB3-496F-9AC6-6CB2F110B4AF}" destId="{F447F90D-61F7-4867-8DAE-FD0E638F0568}" srcOrd="0" destOrd="0" presId="urn:microsoft.com/office/officeart/2005/8/layout/hProcess11"/>
    <dgm:cxn modelId="{781DB604-DCDD-43CC-BEC5-7C95D40C793D}" type="presParOf" srcId="{12588272-3BB3-496F-9AC6-6CB2F110B4AF}" destId="{E686EB36-D1B1-4DFF-810B-4FDDF5D78E00}" srcOrd="1" destOrd="0" presId="urn:microsoft.com/office/officeart/2005/8/layout/hProcess11"/>
    <dgm:cxn modelId="{C1208283-1D17-461A-AC05-5FBF0EB08D96}" type="presParOf" srcId="{12588272-3BB3-496F-9AC6-6CB2F110B4AF}" destId="{7805B978-56F8-4310-9F3B-EEC6B6BD448F}" srcOrd="2" destOrd="0" presId="urn:microsoft.com/office/officeart/2005/8/layout/hProcess11"/>
    <dgm:cxn modelId="{C0C388E7-2C2D-4B74-9F27-1B3479BBA95E}" type="presParOf" srcId="{895A34EC-BB19-4570-8643-F1BD5B70B579}" destId="{B31773B1-0F9B-40DB-8FE5-03E2026D3C96}" srcOrd="9" destOrd="0" presId="urn:microsoft.com/office/officeart/2005/8/layout/hProcess11"/>
    <dgm:cxn modelId="{598E7A96-137F-4916-8977-49C250E2C6C1}" type="presParOf" srcId="{895A34EC-BB19-4570-8643-F1BD5B70B579}" destId="{D5E19263-2608-42F6-B1E7-92D598F21C61}" srcOrd="10" destOrd="0" presId="urn:microsoft.com/office/officeart/2005/8/layout/hProcess11"/>
    <dgm:cxn modelId="{721D9B1E-CC89-43AC-B51F-1F646BFA8C29}" type="presParOf" srcId="{D5E19263-2608-42F6-B1E7-92D598F21C61}" destId="{88EF9250-1D7A-4CDC-A655-E706DD06CFE2}" srcOrd="0" destOrd="0" presId="urn:microsoft.com/office/officeart/2005/8/layout/hProcess11"/>
    <dgm:cxn modelId="{774EEF03-D990-4647-8156-0569D8303FAE}" type="presParOf" srcId="{D5E19263-2608-42F6-B1E7-92D598F21C61}" destId="{B3B56661-F1E9-4FBA-9963-71DD065CCE8F}" srcOrd="1" destOrd="0" presId="urn:microsoft.com/office/officeart/2005/8/layout/hProcess11"/>
    <dgm:cxn modelId="{CF83886F-725E-47F8-97EC-4623EB33EA0C}" type="presParOf" srcId="{D5E19263-2608-42F6-B1E7-92D598F21C61}" destId="{E23846D0-4470-4016-8356-29A18B44A1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D5BC6-A54F-4EE5-81B0-5DDFFDA3E058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B55C2-C7CA-4303-AF8B-DB87FA97C4AA}">
      <dsp:nvSpPr>
        <dsp:cNvPr id="0" name=""/>
        <dsp:cNvSpPr/>
      </dsp:nvSpPr>
      <dsp:spPr>
        <a:xfrm>
          <a:off x="2034" y="152398"/>
          <a:ext cx="1184411" cy="1200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2008</a:t>
          </a:r>
          <a:r>
            <a:rPr lang="en-GB" sz="1200" kern="1200" dirty="0"/>
            <a:t>       </a:t>
          </a:r>
          <a:r>
            <a:rPr lang="en-GB" sz="1200" kern="1200" dirty="0" err="1"/>
            <a:t>Cervarix</a:t>
          </a:r>
          <a:r>
            <a:rPr lang="en-GB" sz="1200" kern="1200" dirty="0"/>
            <a:t> introduced for 12-13 year old girls</a:t>
          </a:r>
        </a:p>
      </dsp:txBody>
      <dsp:txXfrm>
        <a:off x="2034" y="152398"/>
        <a:ext cx="1184411" cy="1200792"/>
      </dsp:txXfrm>
    </dsp:sp>
    <dsp:sp modelId="{802532B1-F625-4046-8BEF-F08047C33D1D}">
      <dsp:nvSpPr>
        <dsp:cNvPr id="0" name=""/>
        <dsp:cNvSpPr/>
      </dsp:nvSpPr>
      <dsp:spPr>
        <a:xfrm>
          <a:off x="380999" y="1981199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3E8A2-F5FE-4C49-B29F-F7D3000FFD7D}">
      <dsp:nvSpPr>
        <dsp:cNvPr id="0" name=""/>
        <dsp:cNvSpPr/>
      </dsp:nvSpPr>
      <dsp:spPr>
        <a:xfrm>
          <a:off x="1143001" y="133348"/>
          <a:ext cx="1184411" cy="173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2010</a:t>
          </a:r>
          <a:r>
            <a:rPr lang="en-GB" sz="1200" kern="1200" dirty="0"/>
            <a:t>  Catch up completed for girls up to age 18</a:t>
          </a:r>
        </a:p>
      </dsp:txBody>
      <dsp:txXfrm>
        <a:off x="1143001" y="133348"/>
        <a:ext cx="1184411" cy="1734186"/>
      </dsp:txXfrm>
    </dsp:sp>
    <dsp:sp modelId="{35047436-828F-4610-A073-9DB70D8B1355}">
      <dsp:nvSpPr>
        <dsp:cNvPr id="0" name=""/>
        <dsp:cNvSpPr/>
      </dsp:nvSpPr>
      <dsp:spPr>
        <a:xfrm>
          <a:off x="1611573" y="205573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BD680-06CD-4B4E-8909-2E75F29022B7}">
      <dsp:nvSpPr>
        <dsp:cNvPr id="0" name=""/>
        <dsp:cNvSpPr/>
      </dsp:nvSpPr>
      <dsp:spPr>
        <a:xfrm>
          <a:off x="2514597" y="609597"/>
          <a:ext cx="1184411" cy="59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2012</a:t>
          </a:r>
          <a:r>
            <a:rPr lang="en-GB" sz="1200" kern="1200" dirty="0"/>
            <a:t> Gardasil (HPV 6,11,16 and 18)</a:t>
          </a:r>
        </a:p>
      </dsp:txBody>
      <dsp:txXfrm>
        <a:off x="2514597" y="609597"/>
        <a:ext cx="1184411" cy="591181"/>
      </dsp:txXfrm>
    </dsp:sp>
    <dsp:sp modelId="{1566C7C3-00E5-474C-8048-F73C10BAB865}">
      <dsp:nvSpPr>
        <dsp:cNvPr id="0" name=""/>
        <dsp:cNvSpPr/>
      </dsp:nvSpPr>
      <dsp:spPr>
        <a:xfrm>
          <a:off x="2890997" y="1976594"/>
          <a:ext cx="461802" cy="385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5F09A-6B5A-4038-A8B6-37C10B20CE57}">
      <dsp:nvSpPr>
        <dsp:cNvPr id="0" name=""/>
        <dsp:cNvSpPr/>
      </dsp:nvSpPr>
      <dsp:spPr>
        <a:xfrm>
          <a:off x="3657601" y="152398"/>
          <a:ext cx="118441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2014</a:t>
          </a:r>
          <a:r>
            <a:rPr lang="en-GB" sz="1200" kern="1200" dirty="0"/>
            <a:t> Gardasil changed to 2 dose protocol</a:t>
          </a:r>
        </a:p>
      </dsp:txBody>
      <dsp:txXfrm>
        <a:off x="3657601" y="152398"/>
        <a:ext cx="1184411" cy="1810385"/>
      </dsp:txXfrm>
    </dsp:sp>
    <dsp:sp modelId="{646F57CB-3A4A-4122-B0AB-DE8FA40ED821}">
      <dsp:nvSpPr>
        <dsp:cNvPr id="0" name=""/>
        <dsp:cNvSpPr/>
      </dsp:nvSpPr>
      <dsp:spPr>
        <a:xfrm>
          <a:off x="4114800" y="2057398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7F90D-61F7-4867-8DAE-FD0E638F0568}">
      <dsp:nvSpPr>
        <dsp:cNvPr id="0" name=""/>
        <dsp:cNvSpPr/>
      </dsp:nvSpPr>
      <dsp:spPr>
        <a:xfrm>
          <a:off x="4953004" y="304791"/>
          <a:ext cx="1184411" cy="74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2018   </a:t>
          </a:r>
          <a:r>
            <a:rPr lang="en-GB" sz="1200" kern="1200" dirty="0"/>
            <a:t>HPV vaccine for MSM</a:t>
          </a:r>
        </a:p>
      </dsp:txBody>
      <dsp:txXfrm>
        <a:off x="4953004" y="304791"/>
        <a:ext cx="1184411" cy="743579"/>
      </dsp:txXfrm>
    </dsp:sp>
    <dsp:sp modelId="{E686EB36-D1B1-4DFF-810B-4FDDF5D78E00}">
      <dsp:nvSpPr>
        <dsp:cNvPr id="0" name=""/>
        <dsp:cNvSpPr/>
      </dsp:nvSpPr>
      <dsp:spPr>
        <a:xfrm>
          <a:off x="5334001" y="2057398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F9250-1D7A-4CDC-A655-E706DD06CFE2}">
      <dsp:nvSpPr>
        <dsp:cNvPr id="0" name=""/>
        <dsp:cNvSpPr/>
      </dsp:nvSpPr>
      <dsp:spPr>
        <a:xfrm>
          <a:off x="6095996" y="152398"/>
          <a:ext cx="118441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2019-20</a:t>
          </a:r>
          <a:r>
            <a:rPr lang="en-GB" sz="1200" kern="1200" dirty="0"/>
            <a:t> HPV Vaccine for boys age 12-13</a:t>
          </a:r>
        </a:p>
      </dsp:txBody>
      <dsp:txXfrm>
        <a:off x="6095996" y="152398"/>
        <a:ext cx="1184411" cy="1810385"/>
      </dsp:txXfrm>
    </dsp:sp>
    <dsp:sp modelId="{B3B56661-F1E9-4FBA-9963-71DD065CCE8F}">
      <dsp:nvSpPr>
        <dsp:cNvPr id="0" name=""/>
        <dsp:cNvSpPr/>
      </dsp:nvSpPr>
      <dsp:spPr>
        <a:xfrm>
          <a:off x="658610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6F95C6-887F-46E2-AA11-89A89876466E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2438FA-2D11-4D11-839E-044603171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42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01A826-8810-40F5-8017-A5F08A407DF2}" type="datetimeFigureOut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B37170-DFBA-450E-B065-42EBD8229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0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In third world countries where there are no screening programmes it is one of the most comon killers</a:t>
            </a: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FCB9F-164A-4E6E-A7AD-9C5D706B95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CIN3 shows a peak in women aged 25-29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Invasive Carcinoma peaks in late 40’s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Can take 10-20 years for CIN to progress to cancer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Some cases of CIN may regress to normal</a:t>
            </a: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B2694A-3253-483C-AFB9-19B192B0C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4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slide shows, in terms of percentages, what proportion of cervical cancer cases are caused by different high-risk HPV types.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HPV types 16 and 18 cause 73% of cervical cancer cases in Europe.</a:t>
            </a:r>
          </a:p>
        </p:txBody>
      </p:sp>
    </p:spTree>
    <p:extLst>
      <p:ext uri="{BB962C8B-B14F-4D97-AF65-F5344CB8AC3E}">
        <p14:creationId xmlns:p14="http://schemas.microsoft.com/office/powerpoint/2010/main" val="270567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88% anus, 70%vagina, 43%vulva ,50%penis, 26.6% oropharynx are HPV related. 16 most common.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27F10-AAEF-4AF7-9156-C78EB4C3B1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7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Korner returns from 152 pc org</a:t>
            </a: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EFAED-2624-46DA-986F-73AC800D81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1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CFF0-26E4-4F1B-840E-DE27F77A501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79.2 % in 2006-07; this is one of the challenges facing the programme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Has changes with Jade Goody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The efectiveness of a programme can also be judged by coverage.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This is the % of women  in the target age group who have been screened in the last 5 years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If 80% coverage can be achieved, the evidence suggests that reduction in death rates of 65 to 70%is likely in the long term.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Coverage has doubled from 45 tin 1988-89 to 815 in 2003-03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B2548C-1471-431B-8037-0DC5AF6BE9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defRPr/>
              </a:pPr>
              <a:endParaRPr lang="en-GB" altLang="en-US"/>
            </a:p>
          </p:txBody>
        </p:sp>
      </p:grpSp>
      <p:sp>
        <p:nvSpPr>
          <p:cNvPr id="1986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86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E63A71F-70F2-4C4E-A230-1AB76C7FD144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CA808B-8ED1-46B0-ACBB-248DFF61B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5044-A4E1-4ACE-AB1C-5A252D338383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2A79-D561-4F7E-A1B7-FDAD2755B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0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2A2A-D248-4168-9719-57A9A12B7043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D571-442C-4CF8-9263-ED6A40FDA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1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82B26-E3D8-46E7-B337-BFB213CB7976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9C451-A807-4A26-95D3-A6A8864B45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2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9988" y="19462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2388" y="19462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69988" y="40798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2388" y="40798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4530-42E3-40B2-9CD2-3EB4ED09D8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0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0F78-B2DC-4B7B-87D7-0674F46D0E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DE76-4C8D-4B43-BF83-4D002E2CD0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64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F2F8-EDA7-449E-A359-6A0BF817F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3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091F3-4573-4E4D-8569-66B9460E7F9A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2481-26E1-46E3-853B-1B152BAAD8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0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98A6-0D65-48AC-BD4C-8C9CD89B9758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65B3-6EC2-4AFA-9AD0-BB95C4E47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49A1-A97C-4E7F-B9E7-5808769D4FBC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97DE-AB52-401C-9166-7A032C9B72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938B-C33B-40E9-99A1-6AF14D1A8491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9127-D102-4C63-A19E-C9D4FE1F1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3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399B-EC0F-48F0-9075-F4DC605545B3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3EE26-8FB4-4BBE-9F2B-0789C40AF6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779AC-24A4-487D-AE27-C4695FEAA065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1F133-00DF-41E0-A980-97219E4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0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D079A-F6C7-45DE-AD6B-3EF58DABFA65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6776D-7FBD-4E98-A362-680D9E233F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196F0-F4C4-4213-9EB9-DA863EE78E54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816F1-13B3-4FD8-AB0F-2C6CE7ACB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5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76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FAD5FC00-D708-4B5A-B089-76A709F4A049}" type="datetimeFigureOut">
              <a:rPr lang="en-US"/>
              <a:pPr>
                <a:defRPr/>
              </a:pPr>
              <a:t>9/8/2020</a:t>
            </a:fld>
            <a:endParaRPr lang="en-GB"/>
          </a:p>
        </p:txBody>
      </p:sp>
      <p:sp>
        <p:nvSpPr>
          <p:cNvPr id="1976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7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4EE61B19-0884-4E3F-A2D6-B29396FAC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h.gov.uk/en/Publicationsandstatistics/Publications/PublicationsPolicyAndGuidance/DH_113478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j.com/content/364/bmj.l24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36/bmj.l1161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scallyreview.ie/wp-content/uploads/2019/06/Supplementary-Report-Final-Master-190607.pdf" TargetMode="External"/><Relationship Id="rId2" Type="http://schemas.openxmlformats.org/officeDocument/2006/relationships/hyperlink" Target="http://scallyreview.ie/wp-content/uploads/2018/09/Scoping-Inquiry-into-CervicalCheck-Final-Report.pdf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topic/population-screening-programmes/cervic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17875"/>
            <a:ext cx="8501063" cy="747713"/>
          </a:xfrm>
          <a:ln>
            <a:miter lim="800000"/>
            <a:headEnd/>
            <a:tailEnd/>
          </a:ln>
        </p:spPr>
        <p:txBody>
          <a:bodyPr lIns="0" tIns="0" rIns="18288" b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6000" b="1" kern="120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NHS Cervical Screening programme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14375" y="4509120"/>
            <a:ext cx="7715250" cy="1500187"/>
          </a:xfrm>
        </p:spPr>
        <p:txBody>
          <a:bodyPr lIns="0" rIns="18288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4400" dirty="0"/>
              <a:t>Dr Karin Denton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Consultant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Cytopathologist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NBT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Cervical screening in the UK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GB" dirty="0"/>
              <a:t>AIM: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GB" dirty="0"/>
              <a:t>To reduce the number of women who develop invasive cervical carcinoma (the incidence) and the number of women who die from it (the mortality)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27432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Effect on Cancer Incidence and Mortality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599"/>
            <a:ext cx="4978230" cy="2765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519055"/>
            <a:ext cx="50292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675481" y="300920"/>
            <a:ext cx="7793037" cy="1143000"/>
          </a:xfrm>
        </p:spPr>
        <p:txBody>
          <a:bodyPr lIns="0" rIns="0" bIns="0"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Cervical Screening Programme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971600" y="1473331"/>
            <a:ext cx="7772400" cy="4506912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Population data base</a:t>
            </a:r>
          </a:p>
          <a:p>
            <a:pPr eaLnBrk="1" hangingPunct="1"/>
            <a:r>
              <a:rPr lang="en-GB" altLang="en-US" sz="2400" dirty="0"/>
              <a:t>Computerised call and recall</a:t>
            </a:r>
          </a:p>
          <a:p>
            <a:pPr eaLnBrk="1" hangingPunct="1"/>
            <a:r>
              <a:rPr lang="en-GB" altLang="en-US" sz="2400" dirty="0"/>
              <a:t>Failsafe</a:t>
            </a:r>
          </a:p>
          <a:p>
            <a:pPr eaLnBrk="1" hangingPunct="1"/>
            <a:r>
              <a:rPr lang="en-GB" altLang="en-US" sz="2400" dirty="0"/>
              <a:t>Sample taking</a:t>
            </a:r>
          </a:p>
          <a:p>
            <a:pPr eaLnBrk="1" hangingPunct="1"/>
            <a:r>
              <a:rPr lang="en-GB" altLang="en-US" sz="2400" dirty="0"/>
              <a:t>HPV testing</a:t>
            </a:r>
          </a:p>
          <a:p>
            <a:pPr eaLnBrk="1" hangingPunct="1"/>
            <a:r>
              <a:rPr lang="en-GB" altLang="en-US" sz="2400" dirty="0"/>
              <a:t>Cytology </a:t>
            </a:r>
          </a:p>
          <a:p>
            <a:pPr eaLnBrk="1" hangingPunct="1"/>
            <a:r>
              <a:rPr lang="en-GB" altLang="en-US" sz="2400" dirty="0"/>
              <a:t>Histology</a:t>
            </a:r>
          </a:p>
          <a:p>
            <a:pPr eaLnBrk="1" hangingPunct="1"/>
            <a:r>
              <a:rPr lang="en-GB" altLang="en-US" sz="2400" dirty="0"/>
              <a:t>Colposcopy</a:t>
            </a:r>
          </a:p>
          <a:p>
            <a:pPr eaLnBrk="1" hangingPunct="1"/>
            <a:r>
              <a:rPr lang="en-GB" altLang="en-US" sz="2400" dirty="0"/>
              <a:t>Cancer registry</a:t>
            </a:r>
          </a:p>
          <a:p>
            <a:pPr eaLnBrk="1" hangingPunct="1"/>
            <a:r>
              <a:rPr lang="en-GB" altLang="en-US" sz="2400" dirty="0"/>
              <a:t>Quality assurance</a:t>
            </a:r>
          </a:p>
          <a:p>
            <a:pPr eaLnBrk="1" hangingPunct="1"/>
            <a:r>
              <a:rPr lang="en-GB" altLang="en-US" sz="2400" dirty="0"/>
              <a:t>Commissioning, Oversight and steering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Cervical Screening in the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national screening programme</a:t>
            </a:r>
          </a:p>
          <a:p>
            <a:r>
              <a:rPr lang="en-GB" dirty="0"/>
              <a:t>Whole screening pathway</a:t>
            </a:r>
          </a:p>
          <a:p>
            <a:r>
              <a:rPr lang="en-GB" dirty="0"/>
              <a:t>Lifetime of woman</a:t>
            </a:r>
          </a:p>
        </p:txBody>
      </p:sp>
    </p:spTree>
    <p:extLst>
      <p:ext uri="{BB962C8B-B14F-4D97-AF65-F5344CB8AC3E}">
        <p14:creationId xmlns:p14="http://schemas.microsoft.com/office/powerpoint/2010/main" val="355524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42A0-6088-44D5-8241-ACBC5B94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screening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A977-DEA6-48E1-9D02-530F42FD4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Makes evidence based decisions about screening protocols</a:t>
            </a:r>
          </a:p>
        </p:txBody>
      </p:sp>
    </p:spTree>
    <p:extLst>
      <p:ext uri="{BB962C8B-B14F-4D97-AF65-F5344CB8AC3E}">
        <p14:creationId xmlns:p14="http://schemas.microsoft.com/office/powerpoint/2010/main" val="357034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 lIns="0" rIns="0" bIns="0"/>
          <a:lstStyle/>
          <a:p>
            <a:pPr algn="ctr" eaLnBrk="1" hangingPunct="1"/>
            <a:r>
              <a:rPr lang="en-GB" altLang="en-US" sz="3500" b="1" dirty="0">
                <a:solidFill>
                  <a:srgbClr val="376092"/>
                </a:solidFill>
                <a:latin typeface="Georgia" pitchFamily="18" charset="0"/>
              </a:rPr>
              <a:t> </a:t>
            </a:r>
            <a:r>
              <a:rPr lang="en-GB" altLang="en-US" sz="3500" b="1" dirty="0">
                <a:solidFill>
                  <a:schemeClr val="tx1"/>
                </a:solidFill>
                <a:latin typeface="Georgia" pitchFamily="18" charset="0"/>
              </a:rPr>
              <a:t>The Call and Recall System</a:t>
            </a:r>
            <a:endParaRPr lang="en-US" altLang="en-US" sz="35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dirty="0"/>
              <a:t>Sends invitation and reminder letters</a:t>
            </a:r>
          </a:p>
          <a:p>
            <a:pPr eaLnBrk="1" hangingPunct="1"/>
            <a:r>
              <a:rPr lang="en-GB" altLang="en-US" dirty="0"/>
              <a:t>Sends results letters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Completes annual statistics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               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8229600" cy="1143000"/>
          </a:xfrm>
        </p:spPr>
        <p:txBody>
          <a:bodyPr lIns="0" rIns="0" bIns="0"/>
          <a:lstStyle/>
          <a:p>
            <a:pPr algn="ctr" eaLnBrk="1" hangingPunct="1"/>
            <a:r>
              <a:rPr lang="en-GB" altLang="en-US" sz="3900" b="1" dirty="0">
                <a:solidFill>
                  <a:srgbClr val="376092"/>
                </a:solidFill>
                <a:latin typeface="Georgia" pitchFamily="18" charset="0"/>
              </a:rPr>
              <a:t> </a:t>
            </a:r>
            <a:r>
              <a:rPr lang="en-GB" altLang="en-US" sz="3900" b="1" dirty="0">
                <a:solidFill>
                  <a:schemeClr val="tx1"/>
                </a:solidFill>
                <a:latin typeface="Georgia" pitchFamily="18" charset="0"/>
              </a:rPr>
              <a:t>The Primary Care Team</a:t>
            </a:r>
            <a:endParaRPr lang="en-US" altLang="en-US" sz="39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0" y="2111375"/>
            <a:ext cx="8229600" cy="4389438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sz="2800" dirty="0"/>
              <a:t>GP surgery or CASH clinic</a:t>
            </a:r>
          </a:p>
          <a:p>
            <a:pPr eaLnBrk="1" hangingPunct="1"/>
            <a:r>
              <a:rPr lang="en-GB" altLang="en-US" sz="2800" dirty="0"/>
              <a:t>Take cervical samples</a:t>
            </a:r>
          </a:p>
          <a:p>
            <a:pPr eaLnBrk="1" hangingPunct="1"/>
            <a:r>
              <a:rPr lang="en-GB" altLang="en-US" sz="2800" dirty="0"/>
              <a:t>Ensure results are returned to woman</a:t>
            </a:r>
          </a:p>
          <a:p>
            <a:pPr eaLnBrk="1" hangingPunct="1"/>
            <a:r>
              <a:rPr lang="en-GB" altLang="en-US" sz="2800" dirty="0"/>
              <a:t>Encourage women to be screened</a:t>
            </a:r>
          </a:p>
          <a:p>
            <a:pPr eaLnBrk="1" hangingPunct="1"/>
            <a:r>
              <a:rPr lang="en-GB" altLang="en-US" sz="2800" dirty="0"/>
              <a:t>Answers questions and concerns about test, results, follow up and treatment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14313"/>
            <a:ext cx="8229600" cy="1127125"/>
          </a:xfrm>
        </p:spPr>
        <p:txBody>
          <a:bodyPr lIns="0" rIns="0" bIns="0"/>
          <a:lstStyle/>
          <a:p>
            <a:pPr algn="ctr" eaLnBrk="1" hangingPunct="1"/>
            <a:r>
              <a:rPr lang="en-GB" altLang="en-US" sz="3500" b="1" dirty="0">
                <a:solidFill>
                  <a:schemeClr val="tx1"/>
                </a:solidFill>
                <a:latin typeface="Georgia" pitchFamily="18" charset="0"/>
              </a:rPr>
              <a:t>Before taking the sample</a:t>
            </a: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428625" y="2060848"/>
            <a:ext cx="8072438" cy="415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Tx/>
              <a:buSzTx/>
              <a:buFont typeface="Arial" pitchFamily="34" charset="0"/>
              <a:buChar char="•"/>
            </a:pPr>
            <a:r>
              <a:rPr lang="en-GB" altLang="en-US" sz="3000" dirty="0">
                <a:latin typeface="Georgia" pitchFamily="18" charset="0"/>
              </a:rPr>
              <a:t>Discussion about purpose of test, </a:t>
            </a:r>
          </a:p>
          <a:p>
            <a:pPr algn="just" eaLnBrk="1" hangingPunct="1">
              <a:lnSpc>
                <a:spcPct val="90000"/>
              </a:lnSpc>
              <a:buClrTx/>
              <a:buSzTx/>
              <a:buFont typeface="Arial" pitchFamily="34" charset="0"/>
              <a:buChar char="•"/>
            </a:pPr>
            <a:r>
              <a:rPr lang="en-GB" altLang="en-US" sz="3000" dirty="0">
                <a:latin typeface="Georgia" pitchFamily="18" charset="0"/>
              </a:rPr>
              <a:t>false negatives, </a:t>
            </a:r>
          </a:p>
          <a:p>
            <a:pPr algn="just" eaLnBrk="1" hangingPunct="1">
              <a:lnSpc>
                <a:spcPct val="90000"/>
              </a:lnSpc>
              <a:buClrTx/>
              <a:buSzTx/>
              <a:buFont typeface="Arial" pitchFamily="34" charset="0"/>
              <a:buChar char="•"/>
            </a:pPr>
            <a:r>
              <a:rPr lang="en-GB" altLang="en-US" sz="3000" dirty="0">
                <a:latin typeface="Georgia" pitchFamily="18" charset="0"/>
              </a:rPr>
              <a:t>Results,</a:t>
            </a:r>
          </a:p>
          <a:p>
            <a:pPr algn="just" eaLnBrk="1" hangingPunct="1">
              <a:lnSpc>
                <a:spcPct val="90000"/>
              </a:lnSpc>
              <a:buClrTx/>
              <a:buSzTx/>
              <a:buFont typeface="Arial" pitchFamily="34" charset="0"/>
              <a:buChar char="•"/>
            </a:pPr>
            <a:r>
              <a:rPr lang="en-GB" altLang="en-US" sz="3000" dirty="0">
                <a:latin typeface="Georgia" pitchFamily="18" charset="0"/>
              </a:rPr>
              <a:t>how results will be notified</a:t>
            </a:r>
          </a:p>
          <a:p>
            <a:pPr algn="just" eaLnBrk="1" hangingPunct="1">
              <a:lnSpc>
                <a:spcPct val="90000"/>
              </a:lnSpc>
              <a:buClrTx/>
              <a:buSzTx/>
              <a:buFont typeface="Arial" pitchFamily="34" charset="0"/>
              <a:buChar char="•"/>
            </a:pPr>
            <a:r>
              <a:rPr lang="en-GB" altLang="en-US" sz="3000" dirty="0">
                <a:latin typeface="Georgia" pitchFamily="18" charset="0"/>
              </a:rPr>
              <a:t>It is the sample taker’s responsibility to inform the woman in writing of her result</a:t>
            </a:r>
          </a:p>
          <a:p>
            <a:pPr algn="just" eaLnBrk="1" hangingPunct="1">
              <a:lnSpc>
                <a:spcPct val="90000"/>
              </a:lnSpc>
              <a:buClrTx/>
              <a:buSzTx/>
              <a:buFont typeface="Arial" pitchFamily="34" charset="0"/>
              <a:buChar char="•"/>
            </a:pPr>
            <a:r>
              <a:rPr lang="en-GB" altLang="en-US" sz="3000" dirty="0">
                <a:latin typeface="Georgia" pitchFamily="18" charset="0"/>
              </a:rPr>
              <a:t>A negative result indicates </a:t>
            </a:r>
            <a:r>
              <a:rPr lang="en-GB" altLang="en-US" sz="3000" b="1" u="sng" dirty="0">
                <a:latin typeface="Georgia" pitchFamily="18" charset="0"/>
              </a:rPr>
              <a:t>low risk</a:t>
            </a:r>
            <a:r>
              <a:rPr lang="en-GB" altLang="en-US" sz="3000" dirty="0">
                <a:latin typeface="Georgia" pitchFamily="18" charset="0"/>
              </a:rPr>
              <a:t> but </a:t>
            </a:r>
            <a:r>
              <a:rPr lang="en-GB" altLang="en-US" sz="3000" b="1" u="sng" dirty="0">
                <a:latin typeface="Georgia" pitchFamily="18" charset="0"/>
              </a:rPr>
              <a:t>not no risk</a:t>
            </a:r>
            <a:r>
              <a:rPr lang="en-GB" altLang="en-US" sz="3000" dirty="0">
                <a:latin typeface="Georgia" pitchFamily="18" charset="0"/>
              </a:rPr>
              <a:t> of developing cervical cancer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 lIns="0" rIns="0" bIns="0"/>
          <a:lstStyle/>
          <a:p>
            <a:pPr eaLnBrk="1" hangingPunct="1"/>
            <a:r>
              <a:rPr lang="en-GB" altLang="en-US" b="1" dirty="0">
                <a:solidFill>
                  <a:srgbClr val="376092"/>
                </a:solidFill>
                <a:latin typeface="Georgia" pitchFamily="18" charset="0"/>
              </a:rPr>
              <a:t>       </a:t>
            </a:r>
            <a:r>
              <a:rPr lang="en-GB" altLang="en-US" b="1" dirty="0">
                <a:solidFill>
                  <a:schemeClr val="tx1"/>
                </a:solidFill>
                <a:latin typeface="Georgia" pitchFamily="18" charset="0"/>
              </a:rPr>
              <a:t>The laboratory/laboratories</a:t>
            </a:r>
            <a:endParaRPr lang="en-US" altLang="en-US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Process and interpret the cervical samples and biopsies</a:t>
            </a:r>
          </a:p>
          <a:p>
            <a:pPr eaLnBrk="1" hangingPunct="1"/>
            <a:r>
              <a:rPr lang="en-GB" altLang="en-US" sz="2400" dirty="0"/>
              <a:t>HPV primary screening </a:t>
            </a:r>
          </a:p>
          <a:p>
            <a:pPr eaLnBrk="1" hangingPunct="1"/>
            <a:r>
              <a:rPr lang="en-GB" altLang="en-US" sz="2400" dirty="0"/>
              <a:t>All abnormal cytology reported by consultants</a:t>
            </a:r>
          </a:p>
          <a:p>
            <a:pPr eaLnBrk="1" hangingPunct="1"/>
            <a:r>
              <a:rPr lang="en-GB" altLang="en-US" sz="2400" dirty="0"/>
              <a:t>Sends results to GP and Primary Care Support Agency</a:t>
            </a:r>
          </a:p>
          <a:p>
            <a:pPr eaLnBrk="1" hangingPunct="1"/>
            <a:r>
              <a:rPr lang="en-GB" altLang="en-US" sz="2400" dirty="0"/>
              <a:t>Oversees direct referral to colposcopy</a:t>
            </a:r>
          </a:p>
          <a:p>
            <a:pPr eaLnBrk="1" hangingPunct="1"/>
            <a:r>
              <a:rPr lang="en-GB" altLang="en-US" sz="2400" dirty="0"/>
              <a:t>Runs a failsafe system to ensure that all abnormal tests are followed up</a:t>
            </a:r>
          </a:p>
          <a:p>
            <a:pPr eaLnBrk="1" hangingPunct="1"/>
            <a:r>
              <a:rPr lang="en-US" altLang="en-US" sz="2400" dirty="0"/>
              <a:t>National statistical return</a:t>
            </a:r>
          </a:p>
          <a:p>
            <a:pPr eaLnBrk="1" hangingPunct="1"/>
            <a:r>
              <a:rPr lang="en-US" altLang="en-US" sz="2400" dirty="0"/>
              <a:t>Report histology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1143000"/>
          </a:xfrm>
        </p:spPr>
        <p:txBody>
          <a:bodyPr lIns="0" rIns="0" bIns="0"/>
          <a:lstStyle/>
          <a:p>
            <a:pPr eaLnBrk="1" hangingPunct="1"/>
            <a:r>
              <a:rPr lang="en-GB" altLang="en-US" sz="3900" b="1" dirty="0">
                <a:solidFill>
                  <a:srgbClr val="376092"/>
                </a:solidFill>
                <a:latin typeface="Georgia" pitchFamily="18" charset="0"/>
              </a:rPr>
              <a:t> The Colposcopy Service</a:t>
            </a:r>
            <a:endParaRPr lang="en-US" altLang="en-US" sz="3900" b="1" dirty="0">
              <a:solidFill>
                <a:srgbClr val="376092"/>
              </a:solidFill>
              <a:latin typeface="Georgia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Diagnosis and treatment</a:t>
            </a:r>
          </a:p>
          <a:p>
            <a:pPr lvl="1" eaLnBrk="1" hangingPunct="1"/>
            <a:r>
              <a:rPr lang="en-GB" altLang="en-US" dirty="0"/>
              <a:t>Take biopsies </a:t>
            </a:r>
          </a:p>
          <a:p>
            <a:pPr lvl="1" eaLnBrk="1" hangingPunct="1"/>
            <a:r>
              <a:rPr lang="en-GB" altLang="en-US" dirty="0"/>
              <a:t>Treatment</a:t>
            </a:r>
          </a:p>
          <a:p>
            <a:pPr eaLnBrk="1" hangingPunct="1"/>
            <a:r>
              <a:rPr lang="en-GB" altLang="en-US" dirty="0"/>
              <a:t>Failsafe system for follow up of all patients treated</a:t>
            </a:r>
          </a:p>
          <a:p>
            <a:pPr eaLnBrk="1" hangingPunct="1"/>
            <a:r>
              <a:rPr lang="en-GB" altLang="en-US" dirty="0"/>
              <a:t>National statistical return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723900"/>
          </a:xfrm>
        </p:spPr>
        <p:txBody>
          <a:bodyPr lIns="0" rIns="0" bIns="0"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Principles of screening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4294967295"/>
          </p:nvPr>
        </p:nvSpPr>
        <p:spPr>
          <a:xfrm>
            <a:off x="1371600" y="1628775"/>
            <a:ext cx="7772400" cy="467995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The natural history of the disease must be understood</a:t>
            </a:r>
          </a:p>
          <a:p>
            <a:pPr eaLnBrk="1" hangingPunct="1"/>
            <a:r>
              <a:rPr lang="en-GB" altLang="en-US" sz="2400" dirty="0"/>
              <a:t>The condition must have an early asymptomatic stage</a:t>
            </a:r>
          </a:p>
          <a:p>
            <a:pPr eaLnBrk="1" hangingPunct="1"/>
            <a:r>
              <a:rPr lang="en-GB" altLang="en-US" sz="2400" dirty="0"/>
              <a:t>The condition must be important</a:t>
            </a:r>
          </a:p>
          <a:p>
            <a:pPr eaLnBrk="1" hangingPunct="1"/>
            <a:r>
              <a:rPr lang="en-GB" altLang="en-US" sz="2400" dirty="0"/>
              <a:t>There must be  a test which can detect early stage disease, which is sensitive and specific</a:t>
            </a:r>
          </a:p>
          <a:p>
            <a:pPr eaLnBrk="1" hangingPunct="1"/>
            <a:r>
              <a:rPr lang="en-GB" altLang="en-US" sz="2400" dirty="0"/>
              <a:t>There must be a treatment which if given at the time of early disease</a:t>
            </a:r>
            <a:r>
              <a:rPr lang="en-GB" altLang="en-US" dirty="0"/>
              <a:t> </a:t>
            </a:r>
            <a:r>
              <a:rPr lang="en-GB" altLang="en-US" sz="2400" dirty="0"/>
              <a:t>detection improves outcome</a:t>
            </a:r>
          </a:p>
          <a:p>
            <a:pPr eaLnBrk="1" hangingPunct="1"/>
            <a:r>
              <a:rPr lang="en-GB" altLang="en-US" sz="2400" dirty="0"/>
              <a:t>The harms of the test and treatment must not outweigh the benefits of early detection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Colposcopy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724025" y="1946275"/>
            <a:ext cx="72183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/>
              <a:t>Observation of the cervix using binocular magnification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Looks for: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Visibly abnormal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Vascular patterns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Can identify and treat CIN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Can reassure women who do not require treatment</a:t>
            </a:r>
          </a:p>
        </p:txBody>
      </p:sp>
    </p:spTree>
    <p:extLst>
      <p:ext uri="{BB962C8B-B14F-4D97-AF65-F5344CB8AC3E}">
        <p14:creationId xmlns:p14="http://schemas.microsoft.com/office/powerpoint/2010/main" val="7577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43000" y="609600"/>
            <a:ext cx="7772400" cy="825500"/>
          </a:xfrm>
        </p:spPr>
        <p:txBody>
          <a:bodyPr/>
          <a:lstStyle/>
          <a:p>
            <a:pPr eaLnBrk="1" hangingPunct="1"/>
            <a:r>
              <a:rPr lang="en-GB" altLang="en-US"/>
              <a:t>Visible Abnormalities</a:t>
            </a:r>
          </a:p>
        </p:txBody>
      </p:sp>
      <p:pic>
        <p:nvPicPr>
          <p:cNvPr id="89091" name="Picture 3" descr="Raised exophytic cervical wart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076700"/>
            <a:ext cx="3455988" cy="2562225"/>
          </a:xfrm>
        </p:spPr>
      </p:pic>
      <p:pic>
        <p:nvPicPr>
          <p:cNvPr id="89092" name="Picture 4" descr="Raised irregular appearan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149725"/>
            <a:ext cx="3889375" cy="2211388"/>
          </a:xfrm>
        </p:spPr>
      </p:pic>
      <p:pic>
        <p:nvPicPr>
          <p:cNvPr id="89093" name="Picture 5" descr="Flat cervical wart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341438"/>
            <a:ext cx="3529013" cy="2532062"/>
          </a:xfrm>
        </p:spPr>
      </p:pic>
      <p:pic>
        <p:nvPicPr>
          <p:cNvPr id="27654" name="Picture 6" descr="Endocervical Poly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341438"/>
            <a:ext cx="3455988" cy="2513012"/>
          </a:xfrm>
        </p:spPr>
      </p:pic>
    </p:spTree>
    <p:extLst>
      <p:ext uri="{BB962C8B-B14F-4D97-AF65-F5344CB8AC3E}">
        <p14:creationId xmlns:p14="http://schemas.microsoft.com/office/powerpoint/2010/main" val="14500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CIN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3814762" cy="4114800"/>
          </a:xfrm>
        </p:spPr>
        <p:txBody>
          <a:bodyPr/>
          <a:lstStyle/>
          <a:p>
            <a:pPr eaLnBrk="1" hangingPunct="1"/>
            <a:r>
              <a:rPr lang="en-GB" altLang="en-US" sz="2800"/>
              <a:t>Does not usually produce changes visible to the naked eye</a:t>
            </a:r>
          </a:p>
          <a:p>
            <a:pPr eaLnBrk="1" hangingPunct="1"/>
            <a:r>
              <a:rPr lang="en-GB" altLang="en-US" sz="2800"/>
              <a:t>Can apply solutions to identify abnormal areas</a:t>
            </a:r>
          </a:p>
        </p:txBody>
      </p:sp>
      <p:pic>
        <p:nvPicPr>
          <p:cNvPr id="28676" name="Picture 4" descr="Acetowhite and iod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450" y="2106613"/>
            <a:ext cx="3813175" cy="2797175"/>
          </a:xfrm>
        </p:spPr>
      </p:pic>
    </p:spTree>
    <p:extLst>
      <p:ext uri="{BB962C8B-B14F-4D97-AF65-F5344CB8AC3E}">
        <p14:creationId xmlns:p14="http://schemas.microsoft.com/office/powerpoint/2010/main" val="238625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Treatment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69988" y="1946275"/>
            <a:ext cx="3814762" cy="41148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u="sng"/>
              <a:t>Ablative</a:t>
            </a:r>
          </a:p>
          <a:p>
            <a:pPr lvl="1" eaLnBrk="1" hangingPunct="1"/>
            <a:r>
              <a:rPr lang="en-GB" altLang="en-US" sz="2800"/>
              <a:t>Electrodiathermy</a:t>
            </a:r>
          </a:p>
          <a:p>
            <a:pPr lvl="1" eaLnBrk="1" hangingPunct="1"/>
            <a:r>
              <a:rPr lang="en-GB" altLang="en-US" sz="2800"/>
              <a:t>Cryotherapy</a:t>
            </a:r>
          </a:p>
          <a:p>
            <a:pPr lvl="1" eaLnBrk="1" hangingPunct="1"/>
            <a:r>
              <a:rPr lang="en-GB" altLang="en-US" sz="2800"/>
              <a:t>Cold coagulation</a:t>
            </a:r>
          </a:p>
          <a:p>
            <a:pPr lvl="1" eaLnBrk="1" hangingPunct="1"/>
            <a:r>
              <a:rPr lang="en-GB" altLang="en-US" sz="2800"/>
              <a:t>Laser vaporisation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27625" y="1946275"/>
            <a:ext cx="3814763" cy="41148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u="sng"/>
              <a:t>Excisional</a:t>
            </a:r>
          </a:p>
          <a:p>
            <a:pPr lvl="1" eaLnBrk="1" hangingPunct="1"/>
            <a:r>
              <a:rPr lang="en-GB" altLang="en-US" sz="2800"/>
              <a:t>Surgical cone biopsy</a:t>
            </a:r>
          </a:p>
          <a:p>
            <a:pPr lvl="1" eaLnBrk="1" hangingPunct="1"/>
            <a:r>
              <a:rPr lang="en-GB" altLang="en-US" sz="2800"/>
              <a:t>Laser</a:t>
            </a:r>
          </a:p>
          <a:p>
            <a:pPr lvl="1" eaLnBrk="1" hangingPunct="1"/>
            <a:r>
              <a:rPr lang="en-GB" altLang="en-US" sz="2800"/>
              <a:t>LLETZ</a:t>
            </a:r>
          </a:p>
          <a:p>
            <a:pPr lvl="1" eaLnBrk="1" hangingPunct="1"/>
            <a:endParaRPr lang="en-GB" altLang="en-US" sz="2800"/>
          </a:p>
          <a:p>
            <a:pPr lvl="1" eaLnBrk="1" hangingPunct="1"/>
            <a:r>
              <a:rPr lang="en-GB" altLang="en-US" sz="2800"/>
              <a:t>Hysterectomy</a:t>
            </a:r>
          </a:p>
        </p:txBody>
      </p:sp>
    </p:spTree>
    <p:extLst>
      <p:ext uri="{BB962C8B-B14F-4D97-AF65-F5344CB8AC3E}">
        <p14:creationId xmlns:p14="http://schemas.microsoft.com/office/powerpoint/2010/main" val="32179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/>
              <a:t>Large Loop Excision of the Transformation Zone (LLETZ)</a:t>
            </a:r>
          </a:p>
        </p:txBody>
      </p:sp>
      <p:pic>
        <p:nvPicPr>
          <p:cNvPr id="30723" name="Picture 3" descr="Hot wire lo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2505075"/>
            <a:ext cx="2817813" cy="2990850"/>
          </a:xfrm>
        </p:spPr>
      </p:pic>
      <p:pic>
        <p:nvPicPr>
          <p:cNvPr id="30724" name="Picture 4" descr="Finished LLET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225" y="2505075"/>
            <a:ext cx="2832100" cy="2990850"/>
          </a:xfrm>
        </p:spPr>
      </p:pic>
    </p:spTree>
    <p:extLst>
      <p:ext uri="{BB962C8B-B14F-4D97-AF65-F5344CB8AC3E}">
        <p14:creationId xmlns:p14="http://schemas.microsoft.com/office/powerpoint/2010/main" val="193879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Multidisciplinary working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1248376"/>
          </a:xfrm>
        </p:spPr>
        <p:txBody>
          <a:bodyPr>
            <a:normAutofit fontScale="92500"/>
          </a:bodyPr>
          <a:lstStyle/>
          <a:p>
            <a:r>
              <a:rPr lang="en-GB" sz="1800" b="0" dirty="0">
                <a:solidFill>
                  <a:schemeClr val="tx1"/>
                </a:solidFill>
              </a:rPr>
              <a:t>Referral cytology High Grade </a:t>
            </a:r>
            <a:r>
              <a:rPr lang="en-GB" sz="1800" b="0" dirty="0" err="1">
                <a:solidFill>
                  <a:schemeClr val="tx1"/>
                </a:solidFill>
              </a:rPr>
              <a:t>dyskaryosis</a:t>
            </a:r>
            <a:r>
              <a:rPr lang="en-GB" sz="1800" b="0" dirty="0">
                <a:solidFill>
                  <a:schemeClr val="tx1"/>
                </a:solidFill>
              </a:rPr>
              <a:t> (severe)</a:t>
            </a:r>
          </a:p>
          <a:p>
            <a:endParaRPr lang="en-GB" sz="1800" b="0" dirty="0">
              <a:solidFill>
                <a:schemeClr val="tx1"/>
              </a:solidFill>
            </a:endParaRPr>
          </a:p>
          <a:p>
            <a:r>
              <a:rPr lang="en-GB" sz="1800" b="0" dirty="0">
                <a:solidFill>
                  <a:schemeClr val="tx1"/>
                </a:solidFill>
              </a:rPr>
              <a:t>Original Histology report CIN1 and HPV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371600"/>
            <a:ext cx="32575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43400"/>
            <a:ext cx="3124200" cy="234013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2362200"/>
            <a:ext cx="3200400" cy="23665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563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Final Diagnosis </a:t>
            </a:r>
          </a:p>
          <a:p>
            <a:r>
              <a:rPr lang="en-GB" sz="1800" dirty="0"/>
              <a:t>High Grade CGIN</a:t>
            </a:r>
          </a:p>
        </p:txBody>
      </p:sp>
      <p:pic>
        <p:nvPicPr>
          <p:cNvPr id="10" name="Picture 2" descr="C:\Users\KJD\AppData\Local\Microsoft\Windows\Temporary Internet Files\Content.IE5\D5YH2ET5\spanner-3381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52312" cy="6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0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B4CBC6-F21C-4F86-ABB0-3E387D01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Cervical screening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0515D-2C61-46C8-996B-31AAF2A5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of a broader cervical cancer prevention programme</a:t>
            </a:r>
          </a:p>
          <a:p>
            <a:r>
              <a:rPr lang="en-GB" dirty="0"/>
              <a:t>HPV vaccination</a:t>
            </a:r>
          </a:p>
        </p:txBody>
      </p:sp>
    </p:spTree>
    <p:extLst>
      <p:ext uri="{BB962C8B-B14F-4D97-AF65-F5344CB8AC3E}">
        <p14:creationId xmlns:p14="http://schemas.microsoft.com/office/powerpoint/2010/main" val="1494360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ictur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9706" y="2537746"/>
            <a:ext cx="1731962" cy="1693863"/>
          </a:xfrm>
          <a:noFill/>
        </p:spPr>
      </p:pic>
      <p:sp>
        <p:nvSpPr>
          <p:cNvPr id="202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917825"/>
            <a:ext cx="3127375" cy="982663"/>
          </a:xfrm>
        </p:spPr>
        <p:txBody>
          <a:bodyPr lIns="0" tIns="0" rIns="0" bIns="0"/>
          <a:lstStyle/>
          <a:p>
            <a:pPr marL="284163" indent="-284163" algn="ctr" defTabSz="796925" eaLnBrk="1" hangingPunct="1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Recombinant L1 structural protein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       </a:t>
            </a:r>
            <a:b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02760" name="Rectangle 8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7999413" cy="1698625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Prophylactic vaccines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Virus Like Particles (VLPs)</a:t>
            </a:r>
            <a:endParaRPr lang="fr-FR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68313" y="4419600"/>
            <a:ext cx="3646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4163" indent="-284163" defTabSz="796925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6925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6925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6925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6925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ClrTx/>
              <a:buSzTx/>
              <a:buFont typeface="Arial" pitchFamily="34" charset="0"/>
              <a:buChar char="•"/>
            </a:pPr>
            <a:r>
              <a:rPr lang="en-US" altLang="en-US" sz="2800">
                <a:latin typeface="Calibri" pitchFamily="34" charset="0"/>
              </a:rPr>
              <a:t>Self-assemble into Virus Like Particles</a:t>
            </a:r>
            <a:endParaRPr lang="en-US" altLang="en-US" sz="2800">
              <a:latin typeface="Verdana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614988" y="2590800"/>
            <a:ext cx="35290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4163" indent="-284163" defTabSz="796925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6925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6925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6925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6925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ClrTx/>
              <a:buSzTx/>
              <a:buFont typeface="Arial" pitchFamily="34" charset="0"/>
              <a:buChar char="•"/>
            </a:pPr>
            <a:r>
              <a:rPr lang="en-US" altLang="en-US" sz="2800">
                <a:latin typeface="Calibri" pitchFamily="34" charset="0"/>
              </a:rPr>
              <a:t>Resemble intact viruses - no DNA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096000" y="4572000"/>
            <a:ext cx="2774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4163" indent="-284163" defTabSz="796925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6925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6925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6925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6925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6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Tx/>
              <a:buSzTx/>
              <a:buFont typeface="Arial" pitchFamily="34" charset="0"/>
              <a:buChar char="•"/>
            </a:pPr>
            <a:r>
              <a:rPr lang="en-US" altLang="en-US" sz="2800">
                <a:latin typeface="Calibri" pitchFamily="34" charset="0"/>
              </a:rPr>
              <a:t>Non infectious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851275" y="4292600"/>
            <a:ext cx="257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Verdana" pitchFamily="34" charset="0"/>
              </a:rPr>
              <a:t>L1 protein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752600" y="5791200"/>
            <a:ext cx="6480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w"/>
            </a:pPr>
            <a:r>
              <a:rPr lang="en-US" altLang="en-US" sz="2400" baseline="30000">
                <a:latin typeface="Times" charset="0"/>
              </a:rPr>
              <a:t> </a:t>
            </a:r>
            <a:r>
              <a:rPr lang="en-US" altLang="en-US" sz="2800">
                <a:latin typeface="Arial" pitchFamily="34" charset="0"/>
              </a:rPr>
              <a:t>Immunogenic - Neutralizing</a:t>
            </a:r>
            <a:r>
              <a:rPr lang="en-US" altLang="en-US" sz="2800" baseline="30000">
                <a:latin typeface="Arial" pitchFamily="34" charset="0"/>
              </a:rPr>
              <a:t> </a:t>
            </a:r>
            <a:r>
              <a:rPr lang="en-US" altLang="en-US" sz="2800">
                <a:latin typeface="Arial" pitchFamily="34" charset="0"/>
              </a:rPr>
              <a:t>Antibodies</a:t>
            </a:r>
            <a:endParaRPr lang="en-US" altLang="en-US" sz="2400" baseline="300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findings </a:t>
            </a:r>
          </a:p>
        </p:txBody>
      </p:sp>
      <p:sp>
        <p:nvSpPr>
          <p:cNvPr id="223235" name="Rectangle 3"/>
          <p:cNvSpPr>
            <a:spLocks noGrp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Very highly effective in preventing infection with type specific HPV in a naïve population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Protection lasts several years at least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Very low effectiveness in women with a current infection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Reduced effectiveness with a previous cleared infection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4C28-13CA-4D23-A076-E41D0757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1491-243E-4EB9-94FC-C861C552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Originally 2 vaccines</a:t>
            </a:r>
          </a:p>
          <a:p>
            <a:pPr lvl="1"/>
            <a:r>
              <a:rPr lang="en-GB" dirty="0"/>
              <a:t>Gardasil  - 6,11,16,18</a:t>
            </a:r>
          </a:p>
          <a:p>
            <a:pPr lvl="1"/>
            <a:r>
              <a:rPr lang="en-GB" dirty="0" err="1"/>
              <a:t>Cervarix</a:t>
            </a:r>
            <a:r>
              <a:rPr lang="en-GB" dirty="0"/>
              <a:t> – 16,18 </a:t>
            </a:r>
          </a:p>
          <a:p>
            <a:pPr lvl="2"/>
            <a:r>
              <a:rPr lang="en-GB" dirty="0"/>
              <a:t>Better cross protection against other high risk types</a:t>
            </a:r>
          </a:p>
          <a:p>
            <a:r>
              <a:rPr lang="en-GB" dirty="0" err="1"/>
              <a:t>Nonavalent</a:t>
            </a:r>
            <a:r>
              <a:rPr lang="en-GB" dirty="0"/>
              <a:t> vaccine ( Gardasil 9 ) now licenced</a:t>
            </a:r>
          </a:p>
        </p:txBody>
      </p:sp>
    </p:spTree>
    <p:extLst>
      <p:ext uri="{BB962C8B-B14F-4D97-AF65-F5344CB8AC3E}">
        <p14:creationId xmlns:p14="http://schemas.microsoft.com/office/powerpoint/2010/main" val="314221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lIns="0" rIns="0" bIns="0"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Cervical screening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dirty="0"/>
              <a:t>More than any other condition currently screened for , meets these criteria.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HPV Vaccine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087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coverage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2" r="11470" b="14748"/>
          <a:stretch/>
        </p:blipFill>
        <p:spPr bwMode="auto">
          <a:xfrm>
            <a:off x="323528" y="1925199"/>
            <a:ext cx="7730809" cy="493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19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9CF4-08DC-439A-867B-9D6FA460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evidence 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EB410-D0B7-4DB3-A45C-64AFD1A2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Setting age intervals</a:t>
            </a:r>
          </a:p>
          <a:p>
            <a:r>
              <a:rPr lang="en-GB" dirty="0"/>
              <a:t>Automation</a:t>
            </a:r>
          </a:p>
          <a:p>
            <a:r>
              <a:rPr lang="en-GB" dirty="0"/>
              <a:t>HPV as the primary screening test</a:t>
            </a:r>
          </a:p>
        </p:txBody>
      </p:sp>
    </p:spTree>
    <p:extLst>
      <p:ext uri="{BB962C8B-B14F-4D97-AF65-F5344CB8AC3E}">
        <p14:creationId xmlns:p14="http://schemas.microsoft.com/office/powerpoint/2010/main" val="2521994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_x0000_s0"/>
          <p:cNvSpPr txBox="1">
            <a:spLocks noChangeArrowheads="1"/>
          </p:cNvSpPr>
          <p:nvPr/>
        </p:nvSpPr>
        <p:spPr bwMode="auto">
          <a:xfrm>
            <a:off x="359657" y="361157"/>
            <a:ext cx="2373421" cy="24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477" tIns="38739" rIns="77477" bIns="3873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1100" b="1" dirty="0">
                <a:latin typeface="Helvetica" pitchFamily="34" charset="0"/>
              </a:rPr>
              <a:t>Cervical Cancer (C53): 1993-2014</a:t>
            </a:r>
          </a:p>
        </p:txBody>
      </p:sp>
      <p:sp>
        <p:nvSpPr>
          <p:cNvPr id="2051" name="Text Box 354"/>
          <p:cNvSpPr txBox="1">
            <a:spLocks noChangeArrowheads="1"/>
          </p:cNvSpPr>
          <p:nvPr/>
        </p:nvSpPr>
        <p:spPr bwMode="auto">
          <a:xfrm>
            <a:off x="359657" y="521229"/>
            <a:ext cx="5641943" cy="23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477" tIns="38739" rIns="77477" bIns="3873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1000" b="1">
                <a:latin typeface="Helvetica" pitchFamily="34" charset="0"/>
              </a:rPr>
              <a:t>European Age-Standardised Incidence Rates per 100,000 Population, by Age, Females, UK</a:t>
            </a:r>
          </a:p>
        </p:txBody>
      </p:sp>
      <p:pic>
        <p:nvPicPr>
          <p:cNvPr id="2052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22" y="1075532"/>
            <a:ext cx="5313111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37859" y="5066771"/>
            <a:ext cx="1469327" cy="2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477" tIns="38739" rIns="77477" bIns="3873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800">
                <a:solidFill>
                  <a:srgbClr val="575756"/>
                </a:solidFill>
                <a:latin typeface="Helvetica" pitchFamily="34" charset="0"/>
              </a:rPr>
              <a:t>Source: cruk.org/cancerstats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37859" y="5176573"/>
            <a:ext cx="4237713" cy="2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477" tIns="38739" rIns="77477" bIns="3873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800">
                <a:solidFill>
                  <a:srgbClr val="575756"/>
                </a:solidFill>
                <a:latin typeface="Helvetica" pitchFamily="34" charset="0"/>
              </a:rPr>
              <a:t>You are welcome to reuse this Cancer Research UK statistics content for your own work. </a:t>
            </a:r>
          </a:p>
        </p:txBody>
      </p:sp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337859" y="5287698"/>
            <a:ext cx="3841771" cy="2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477" tIns="38739" rIns="77477" bIns="3873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800">
                <a:solidFill>
                  <a:srgbClr val="575756"/>
                </a:solidFill>
                <a:latin typeface="Helvetica" pitchFamily="34" charset="0"/>
              </a:rPr>
              <a:t>Credit us as authors by referencing Cancer Research UK as the primary source. </a:t>
            </a:r>
          </a:p>
        </p:txBody>
      </p:sp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339222" y="5461000"/>
            <a:ext cx="4088634" cy="2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477" tIns="38739" rIns="77477" bIns="3873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800">
                <a:solidFill>
                  <a:srgbClr val="575756"/>
                </a:solidFill>
                <a:latin typeface="Helvetica" pitchFamily="34" charset="0"/>
              </a:rPr>
              <a:t>Suggested style: Cancer Research UK, full URL of the page, Accessed [month] [year].</a:t>
            </a:r>
          </a:p>
        </p:txBody>
      </p:sp>
      <p:pic>
        <p:nvPicPr>
          <p:cNvPr id="2057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9" y="5663407"/>
            <a:ext cx="1841878" cy="85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966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_x0000_s0"/>
          <p:cNvSpPr txBox="1">
            <a:spLocks noChangeArrowheads="1"/>
          </p:cNvSpPr>
          <p:nvPr/>
        </p:nvSpPr>
        <p:spPr bwMode="auto">
          <a:xfrm>
            <a:off x="357909" y="359990"/>
            <a:ext cx="2576635" cy="2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1200" b="1" dirty="0">
                <a:latin typeface="Helvetica" pitchFamily="34" charset="0"/>
              </a:rPr>
              <a:t>Cervical Cancer (C53): 1971-2014</a:t>
            </a: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357909" y="529479"/>
            <a:ext cx="6157744" cy="2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1100" b="1" dirty="0">
                <a:latin typeface="Helvetica" pitchFamily="34" charset="0"/>
              </a:rPr>
              <a:t>European Age-</a:t>
            </a:r>
            <a:r>
              <a:rPr lang="en-US" altLang="en-US" sz="1100" b="1" dirty="0" err="1">
                <a:latin typeface="Helvetica" pitchFamily="34" charset="0"/>
              </a:rPr>
              <a:t>Standardised</a:t>
            </a:r>
            <a:r>
              <a:rPr lang="en-US" altLang="en-US" sz="1100" b="1" dirty="0">
                <a:latin typeface="Helvetica" pitchFamily="34" charset="0"/>
              </a:rPr>
              <a:t> Mortality Rates per 100,000 Population, by Age, Females, UK</a:t>
            </a:r>
          </a:p>
        </p:txBody>
      </p:sp>
      <p:pic>
        <p:nvPicPr>
          <p:cNvPr id="2052" name="Picture 7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05" y="839041"/>
            <a:ext cx="5628409" cy="35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34818" y="4382901"/>
            <a:ext cx="1478579" cy="2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800">
                <a:solidFill>
                  <a:srgbClr val="575756"/>
                </a:solidFill>
                <a:latin typeface="Helvetica" pitchFamily="34" charset="0"/>
              </a:rPr>
              <a:t>Source: cruk.org/cancerstats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34818" y="4499162"/>
            <a:ext cx="4246964" cy="2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800">
                <a:solidFill>
                  <a:srgbClr val="575756"/>
                </a:solidFill>
                <a:latin typeface="Helvetica" pitchFamily="34" charset="0"/>
              </a:rPr>
              <a:t>You are welcome to reuse this Cancer Research UK statistics content for your own work. </a:t>
            </a: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334818" y="4615423"/>
            <a:ext cx="3851023" cy="2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800">
                <a:solidFill>
                  <a:srgbClr val="575756"/>
                </a:solidFill>
                <a:latin typeface="Helvetica" pitchFamily="34" charset="0"/>
              </a:rPr>
              <a:t>Credit us as authors by referencing Cancer Research UK as the primary source. </a:t>
            </a:r>
          </a:p>
        </p:txBody>
      </p:sp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334818" y="4733085"/>
            <a:ext cx="4097885" cy="2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/>
            <a:r>
              <a:rPr lang="en-US" altLang="en-US" sz="800">
                <a:solidFill>
                  <a:srgbClr val="575756"/>
                </a:solidFill>
                <a:latin typeface="Helvetica" pitchFamily="34" charset="0"/>
              </a:rPr>
              <a:t>Suggested style: Cancer Research UK, full URL of the page, Accessed [month] [year].</a:t>
            </a:r>
          </a:p>
        </p:txBody>
      </p:sp>
      <p:pic>
        <p:nvPicPr>
          <p:cNvPr id="2057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4947398"/>
            <a:ext cx="195118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06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Screening in the under 25’s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52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Original decision made in 2003 on the basis of a </a:t>
            </a:r>
            <a:r>
              <a:rPr lang="en-GB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harm:benefit</a:t>
            </a:r>
            <a:r>
              <a:rPr lang="en-GB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analysis</a:t>
            </a:r>
          </a:p>
          <a:p>
            <a:pPr eaLnBrk="1" hangingPunct="1">
              <a:defRPr/>
            </a:pPr>
            <a:r>
              <a:rPr lang="en-GB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Benefits are limited because </a:t>
            </a:r>
          </a:p>
          <a:p>
            <a:pPr lvl="1" eaLnBrk="1" hangingPunct="1"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Cx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cancer is very rare in &lt;25’s</a:t>
            </a:r>
          </a:p>
          <a:p>
            <a:pPr lvl="1" eaLnBrk="1" hangingPunct="1"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Most at risk women can be detected at age 25</a:t>
            </a:r>
          </a:p>
          <a:p>
            <a:pPr lvl="1" eaLnBrk="1" hangingPunct="1"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Evidence is that cx ca in young is not prevented by screening</a:t>
            </a:r>
          </a:p>
          <a:p>
            <a:pPr eaLnBrk="1" hangingPunct="1">
              <a:defRPr/>
            </a:pPr>
            <a:r>
              <a:rPr lang="en-GB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Harms of screening </a:t>
            </a:r>
          </a:p>
          <a:p>
            <a:pPr lvl="1" eaLnBrk="1" hangingPunct="1"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Anxiety++</a:t>
            </a:r>
          </a:p>
          <a:p>
            <a:pPr lvl="1" eaLnBrk="1" hangingPunct="1"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Medicalising the well and those with disease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would regress spontaneously.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5364163" cy="1143000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Jade Goody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58913" y="1733550"/>
            <a:ext cx="7685087" cy="47196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Jade Goody was 27 and had been screened from a young age </a:t>
            </a:r>
          </a:p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Died tragically of cervical cancer in 2009</a:t>
            </a:r>
          </a:p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Her death became a focus for demands for the screening age to be lowered</a:t>
            </a:r>
          </a:p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Minister tasked the ACCS to review the evidence to see what if anything had changed since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ACCS review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Evidence supporting starting screening age 25 is even more robust</a:t>
            </a:r>
          </a:p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Policy to remain unchanged</a:t>
            </a:r>
          </a:p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Guidance notes for management of young women with symptoms to be produced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GB" altLang="en-US" sz="3200" b="1"/>
              <a:t>Clinical practice guidelines for the assessment of young women aged 20-24 with abnormal vaginal bleeding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2764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http://www.dh.gov.uk/en/Publicationsandstatistics/Publications/PublicationsPolicyAndGuidance/DH_113478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cervical cytology test is not appropriate</a:t>
            </a:r>
          </a:p>
          <a:p>
            <a:pPr lvl="1" eaLnBrk="1" hangingPunct="1"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Cervical cancer can present with symptoms but CIN is not symptomatic</a:t>
            </a:r>
          </a:p>
          <a:p>
            <a:pPr lvl="1" eaLnBrk="1" hangingPunct="1"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Visual inspection of the cervix with a speculum to exclude established malignancy</a:t>
            </a:r>
          </a:p>
          <a:p>
            <a:pPr lvl="1" eaLnBrk="1" hangingPunct="1">
              <a:defRPr/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F1B8-3FB3-4035-A727-136E84C3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79A0-6543-429F-9117-F4BC97D2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Randomised controlled trial</a:t>
            </a:r>
          </a:p>
          <a:p>
            <a:r>
              <a:rPr lang="en-GB" dirty="0" err="1"/>
              <a:t>Mavarik</a:t>
            </a:r>
            <a:endParaRPr lang="en-GB" dirty="0"/>
          </a:p>
          <a:p>
            <a:r>
              <a:rPr lang="en-GB" dirty="0"/>
              <a:t>Automation had a lower sensitivity for an endpoint of CIN2+ compared to cytology primary screening with HPV triage</a:t>
            </a:r>
          </a:p>
        </p:txBody>
      </p:sp>
    </p:spTree>
    <p:extLst>
      <p:ext uri="{BB962C8B-B14F-4D97-AF65-F5344CB8AC3E}">
        <p14:creationId xmlns:p14="http://schemas.microsoft.com/office/powerpoint/2010/main" val="44504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lIns="0" rIns="0" bIns="0"/>
          <a:lstStyle/>
          <a:p>
            <a:pPr eaLnBrk="1" hangingPunct="1"/>
            <a:r>
              <a:rPr lang="en-GB" altLang="en-US" sz="3900" b="1" dirty="0">
                <a:solidFill>
                  <a:schemeClr val="tx1"/>
                </a:solidFill>
                <a:latin typeface="Georgia" pitchFamily="18" charset="0"/>
              </a:rPr>
              <a:t>Important Health Problem  </a:t>
            </a:r>
            <a:endParaRPr lang="en-US" altLang="en-US" sz="39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43063"/>
            <a:ext cx="8229600" cy="5214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3600" dirty="0">
                <a:latin typeface="Georgia" pitchFamily="18" charset="0"/>
              </a:rPr>
              <a:t> </a:t>
            </a:r>
            <a:r>
              <a:rPr lang="en-GB" altLang="en-US" sz="3600" b="1" dirty="0">
                <a:latin typeface="Georgia" pitchFamily="18" charset="0"/>
              </a:rPr>
              <a:t>Incidence</a:t>
            </a:r>
          </a:p>
          <a:p>
            <a:pPr eaLnBrk="1" hangingPunct="1"/>
            <a:r>
              <a:rPr lang="en-GB" altLang="en-US" sz="2800" dirty="0">
                <a:latin typeface="Georgia" pitchFamily="18" charset="0"/>
              </a:rPr>
              <a:t>471,000 new cases worldwide annually; 80% in less developed world</a:t>
            </a:r>
          </a:p>
          <a:p>
            <a:pPr eaLnBrk="1" hangingPunct="1"/>
            <a:r>
              <a:rPr lang="en-GB" altLang="en-US" sz="2800" dirty="0">
                <a:latin typeface="Georgia" pitchFamily="18" charset="0"/>
              </a:rPr>
              <a:t>2% of all cancers in women in UK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800" dirty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800" b="1" dirty="0">
                <a:latin typeface="Georgia" pitchFamily="18" charset="0"/>
              </a:rPr>
              <a:t>Mortality</a:t>
            </a:r>
          </a:p>
          <a:p>
            <a:pPr eaLnBrk="1" hangingPunct="1"/>
            <a:r>
              <a:rPr lang="en-GB" altLang="en-US" sz="2800" dirty="0">
                <a:latin typeface="Georgia" pitchFamily="18" charset="0"/>
              </a:rPr>
              <a:t>233,000 deaths annually worldwide</a:t>
            </a:r>
          </a:p>
          <a:p>
            <a:pPr eaLnBrk="1" hangingPunct="1"/>
            <a:r>
              <a:rPr lang="en-GB" altLang="en-US" sz="2800" dirty="0">
                <a:latin typeface="Georgia" pitchFamily="18" charset="0"/>
              </a:rPr>
              <a:t>11</a:t>
            </a:r>
            <a:r>
              <a:rPr lang="en-GB" altLang="en-US" sz="2800" baseline="30000" dirty="0">
                <a:latin typeface="Georgia" pitchFamily="18" charset="0"/>
              </a:rPr>
              <a:t>th</a:t>
            </a:r>
            <a:r>
              <a:rPr lang="en-GB" altLang="en-US" sz="2800" dirty="0">
                <a:latin typeface="Georgia" pitchFamily="18" charset="0"/>
              </a:rPr>
              <a:t> most common cause of cancer deaths in UK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wont be doing….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endParaRPr lang="en-GB" sz="2000" dirty="0"/>
          </a:p>
        </p:txBody>
      </p:sp>
      <p:pic>
        <p:nvPicPr>
          <p:cNvPr id="4" name="Picture 2" descr="\\nbtsvr100\KJD\My Documents\My Pictures\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2856"/>
            <a:ext cx="8028222" cy="32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18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84250" y="2286000"/>
            <a:ext cx="8159750" cy="2511425"/>
          </a:xfrm>
        </p:spPr>
        <p:txBody>
          <a:bodyPr lIns="92075" tIns="46038" rIns="92075" bIns="46038" anchor="ctr"/>
          <a:lstStyle/>
          <a:p>
            <a:pPr algn="ctr" eaLnBrk="1" hangingPunct="1"/>
            <a:r>
              <a:rPr lang="en-GB" altLang="en-US" sz="6600" b="1" dirty="0">
                <a:solidFill>
                  <a:schemeClr val="tx1"/>
                </a:solidFill>
              </a:rPr>
              <a:t>Primary Screening for High risk HPV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Any new technique for cervical cancer prevention must demonstrate that it is better than current standard of care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Human papillomavirus (HPV)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High risk (HR) HPV is associated with cervical intraepithelial neoplasia (CIN) and is found in 99.7%* of cervical cancer cases</a:t>
            </a:r>
          </a:p>
          <a:p>
            <a:r>
              <a:rPr lang="en-GB" sz="2400" dirty="0"/>
              <a:t>Persistent infection with HR-HPV is a necessary but insufficient cause of cervical cancer</a:t>
            </a:r>
          </a:p>
          <a:p>
            <a:r>
              <a:rPr lang="en-GB" sz="2400" dirty="0"/>
              <a:t>Persistent HR-HPV infection increases the risk of women developing cervical cancer</a:t>
            </a:r>
          </a:p>
          <a:p>
            <a:r>
              <a:rPr lang="en-GB" sz="2400" dirty="0"/>
              <a:t>Transient HR-HPV infection is common</a:t>
            </a:r>
          </a:p>
          <a:p>
            <a:endParaRPr lang="en-GB" sz="1400" dirty="0"/>
          </a:p>
          <a:p>
            <a:r>
              <a:rPr lang="en-GB" sz="1400" dirty="0"/>
              <a:t>* </a:t>
            </a:r>
            <a:r>
              <a:rPr lang="en-GB" sz="1400" dirty="0" err="1"/>
              <a:t>Walboomers</a:t>
            </a:r>
            <a:r>
              <a:rPr lang="en-GB" sz="1400" dirty="0"/>
              <a:t> JM(1), Jacobs MV, Manos MM, Bosch FX. J </a:t>
            </a:r>
            <a:r>
              <a:rPr lang="en-GB" sz="1400" dirty="0" err="1"/>
              <a:t>Pathol</a:t>
            </a:r>
            <a:r>
              <a:rPr lang="en-GB" sz="1400" dirty="0"/>
              <a:t>. 1999 Sep;189(1):12-9. Human papillomavirus is a necessary cause of invasive cervical cancer worldwide.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353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ARTISTIC TRIAL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Randomised Trial In Screening To Improve Cytology</a:t>
            </a:r>
          </a:p>
          <a:p>
            <a:pPr eaLnBrk="1" hangingPunct="1"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Set up to evaluate the effectiveness of HPV testing in primary cervical screening (Manchester)</a:t>
            </a:r>
          </a:p>
          <a:p>
            <a:pPr eaLnBrk="1" hangingPunct="1"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ARTISTIC TRIAL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24, 510 women</a:t>
            </a:r>
          </a:p>
          <a:p>
            <a:pPr eaLnBrk="1" hangingPunct="1"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LBC &amp; HPV test for HR HPV regardless of cytology result</a:t>
            </a:r>
          </a:p>
          <a:p>
            <a:pPr eaLnBrk="1" hangingPunct="1"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49288"/>
            <a:ext cx="7793037" cy="563562"/>
          </a:xfrm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HPV prevalence by age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0" y="1295400"/>
          <a:ext cx="8915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Chart" r:id="rId3" imgW="9449105" imgH="4524756" progId="Excel.Chart.8">
                  <p:embed/>
                </p:oleObj>
              </mc:Choice>
              <mc:Fallback>
                <p:oleObj name="Chart" r:id="rId3" imgW="9449105" imgH="4524756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8915400" cy="5257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ARTISTIC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Over 3 screening rounds primary HR-HPV screening:</a:t>
            </a:r>
          </a:p>
          <a:p>
            <a:pPr>
              <a:defRPr/>
            </a:pPr>
            <a:r>
              <a:rPr lang="en-US" dirty="0"/>
              <a:t>Showed improved sensitivity compared to liquid based cytology testing</a:t>
            </a:r>
          </a:p>
          <a:p>
            <a:pPr>
              <a:defRPr/>
            </a:pPr>
            <a:r>
              <a:rPr lang="en-US" dirty="0"/>
              <a:t>Gave women longer term protection following a negative HR-HPV test result than a normal cytology result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HPV primary screening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GB" sz="2800" dirty="0"/>
              <a:t>Primary HR-HPV testing commenced at 6 English pilot sites in 2013. </a:t>
            </a:r>
          </a:p>
          <a:p>
            <a:pPr marL="0" indent="0">
              <a:buFontTx/>
              <a:buNone/>
              <a:defRPr/>
            </a:pPr>
            <a:r>
              <a:rPr lang="en-GB" sz="2800" dirty="0"/>
              <a:t>The aims of the pilot were to assess: </a:t>
            </a:r>
          </a:p>
          <a:p>
            <a:pPr>
              <a:defRPr/>
            </a:pPr>
            <a:r>
              <a:rPr lang="en-GB" sz="2800" dirty="0"/>
              <a:t>Feasibility of using primary HR-HPV testing</a:t>
            </a:r>
          </a:p>
          <a:p>
            <a:pPr>
              <a:defRPr/>
            </a:pPr>
            <a:r>
              <a:rPr lang="en-GB" sz="2800" dirty="0"/>
              <a:t>Clinical protocols for patient management</a:t>
            </a:r>
          </a:p>
          <a:p>
            <a:pPr>
              <a:defRPr/>
            </a:pPr>
            <a:r>
              <a:rPr lang="en-GB" sz="2800" dirty="0"/>
              <a:t>Acceptability of HR-HPV testing to women</a:t>
            </a:r>
          </a:p>
          <a:p>
            <a:pPr>
              <a:defRPr/>
            </a:pPr>
            <a:r>
              <a:rPr lang="en-GB" sz="2800" dirty="0"/>
              <a:t>Cost effectiveness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133C-458A-46B9-B05B-45433BF6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052736"/>
            <a:ext cx="7162800" cy="731838"/>
          </a:xfrm>
        </p:spPr>
        <p:txBody>
          <a:bodyPr>
            <a:noAutofit/>
          </a:bodyPr>
          <a:lstStyle/>
          <a:p>
            <a:pPr marL="0" indent="0" algn="l"/>
            <a:r>
              <a:rPr lang="en-GB" sz="2000" b="1" dirty="0"/>
              <a:t>Primary cervical screening with high risk human papillomavirus testing: observational study</a:t>
            </a:r>
            <a:br>
              <a:rPr lang="en-GB" sz="2000" b="1" dirty="0"/>
            </a:br>
            <a:br>
              <a:rPr lang="en-GB" sz="2000" b="1" dirty="0"/>
            </a:br>
            <a:r>
              <a:rPr lang="en-GB" sz="2000" b="1" dirty="0"/>
              <a:t>Rebolj M; </a:t>
            </a:r>
            <a:r>
              <a:rPr lang="en-GB" sz="2000" b="1" dirty="0" err="1"/>
              <a:t>Rimmer</a:t>
            </a:r>
            <a:r>
              <a:rPr lang="en-GB" sz="2000" b="1" dirty="0"/>
              <a:t> J, Denton KJ et al</a:t>
            </a:r>
            <a:br>
              <a:rPr lang="en-GB" sz="2000" b="1" dirty="0"/>
            </a:b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4D4D-7D0C-4702-B592-450527AD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>
                <a:hlinkClick r:id="rId2"/>
              </a:rPr>
              <a:t>https://www.bmj.com/content/364/bmj.l240</a:t>
            </a:r>
            <a:endParaRPr lang="en-GB" sz="1200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dirty="0"/>
              <a:t>“This pilot undertaken under routine screening conditions has confirmed that primary </a:t>
            </a:r>
            <a:r>
              <a:rPr lang="en-GB" sz="2000" dirty="0" err="1"/>
              <a:t>hrHPV</a:t>
            </a:r>
            <a:r>
              <a:rPr lang="en-GB" sz="2000" dirty="0"/>
              <a:t> cervical screening is practicable on a large scale and confers approximately 40% greater sensitivity for cervical intraepithelial neoplasia grade 3 or worse and approximately 30% greater sensitivity for cervical cancer than primary liquid based cytology. This increased detection in a prevalence round was followed by a marked reduction in the incidence after three years, supporting an extension of the screening intervals.”</a:t>
            </a:r>
          </a:p>
        </p:txBody>
      </p:sp>
    </p:spTree>
    <p:extLst>
      <p:ext uri="{BB962C8B-B14F-4D97-AF65-F5344CB8AC3E}">
        <p14:creationId xmlns:p14="http://schemas.microsoft.com/office/powerpoint/2010/main" val="131222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_648218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850" y="5229225"/>
            <a:ext cx="539750" cy="6461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76600" y="5229225"/>
            <a:ext cx="576263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859338" y="5229225"/>
            <a:ext cx="612775" cy="6461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372225" y="5229225"/>
            <a:ext cx="539750" cy="6477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827088" y="5229225"/>
            <a:ext cx="100806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Arial Unicode MS" pitchFamily="34" charset="-128"/>
              </a:rPr>
              <a:t>&lt;3.9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63713" y="5229225"/>
            <a:ext cx="576262" cy="6477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68538" y="5229225"/>
            <a:ext cx="100806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Arial Unicode MS" pitchFamily="34" charset="-128"/>
              </a:rPr>
              <a:t>&lt;7.9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851275" y="5229225"/>
            <a:ext cx="10080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Arial Unicode MS" pitchFamily="34" charset="-128"/>
              </a:rPr>
              <a:t>&lt;14.0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364163" y="5229225"/>
            <a:ext cx="1008062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Arial Unicode MS" pitchFamily="34" charset="-128"/>
              </a:rPr>
              <a:t>&lt;23.8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877050" y="5229225"/>
            <a:ext cx="10080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Arial Unicode MS" pitchFamily="34" charset="-128"/>
              </a:rPr>
              <a:t>&lt;55.6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60363" y="0"/>
            <a:ext cx="8532812" cy="7477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>
                <a:solidFill>
                  <a:srgbClr val="000000"/>
                </a:solidFill>
                <a:latin typeface="Arial Unicode MS" pitchFamily="34" charset="-128"/>
              </a:rPr>
              <a:t>Cancer of the cervix (mortality/100,000)</a:t>
            </a:r>
            <a:r>
              <a:rPr lang="fr-FR" alt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5957888"/>
            <a:ext cx="9144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buClrTx/>
              <a:buSzTx/>
              <a:buFont typeface="Arial" pitchFamily="34" charset="0"/>
              <a:buChar char="•"/>
            </a:pPr>
            <a:r>
              <a:rPr lang="fr-FR" altLang="en-US" sz="2400" b="1">
                <a:latin typeface="Calibri" pitchFamily="34" charset="0"/>
              </a:rPr>
              <a:t>Mortality falling developed world</a:t>
            </a:r>
          </a:p>
          <a:p>
            <a:pPr>
              <a:lnSpc>
                <a:spcPct val="80000"/>
              </a:lnSpc>
              <a:buClrTx/>
              <a:buSzTx/>
              <a:buFont typeface="Arial" pitchFamily="34" charset="0"/>
              <a:buChar char="•"/>
            </a:pPr>
            <a:r>
              <a:rPr lang="fr-FR" altLang="en-US" sz="2400" b="1">
                <a:latin typeface="Calibri" pitchFamily="34" charset="0"/>
              </a:rPr>
              <a:t>Mortality rising in developing world</a:t>
            </a:r>
          </a:p>
          <a:p>
            <a:pPr>
              <a:lnSpc>
                <a:spcPct val="80000"/>
              </a:lnSpc>
              <a:buClrTx/>
              <a:buSzTx/>
              <a:buFont typeface="Arial" pitchFamily="34" charset="0"/>
              <a:buNone/>
            </a:pPr>
            <a:endParaRPr lang="fr-FR" altLang="en-US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Approved HPV tests</a:t>
            </a:r>
            <a:br>
              <a:rPr lang="en-GB" dirty="0"/>
            </a:br>
            <a:r>
              <a:rPr lang="en-GB" sz="1600" dirty="0"/>
              <a:t>https://www.gov.uk/government/publications/cervical-screening-acceptable-hpv-tests/cervical-screening-acceptable-hpv-tests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900" b="1" dirty="0"/>
              <a:t>Abbott </a:t>
            </a:r>
            <a:r>
              <a:rPr lang="en-GB" sz="1900" b="1" dirty="0" err="1"/>
              <a:t>RealTime</a:t>
            </a:r>
            <a:r>
              <a:rPr lang="en-GB" sz="1900" b="1" dirty="0"/>
              <a:t> High-Risk HPV test </a:t>
            </a:r>
            <a:r>
              <a:rPr lang="en-GB" sz="1900" dirty="0"/>
              <a:t>– m2000 system, TP and SP. Automated pre processing of SP using </a:t>
            </a:r>
            <a:r>
              <a:rPr lang="en-GB" sz="1900" dirty="0" err="1"/>
              <a:t>Tecan</a:t>
            </a:r>
            <a:r>
              <a:rPr lang="en-GB" sz="1900" dirty="0"/>
              <a:t> </a:t>
            </a:r>
            <a:r>
              <a:rPr lang="en-GB" sz="1900" dirty="0" err="1"/>
              <a:t>Evo</a:t>
            </a:r>
            <a:r>
              <a:rPr lang="en-GB" sz="1900" dirty="0"/>
              <a:t> also approved. 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1900" b="1" dirty="0"/>
              <a:t>D </a:t>
            </a:r>
            <a:r>
              <a:rPr lang="en-GB" sz="1900" b="1" dirty="0" err="1"/>
              <a:t>Onclarity</a:t>
            </a:r>
            <a:r>
              <a:rPr lang="en-GB" sz="1900" b="1" dirty="0"/>
              <a:t> HPV Test </a:t>
            </a:r>
            <a:r>
              <a:rPr lang="en-GB" sz="1900" dirty="0"/>
              <a:t>– SP direct from the vial, TP via BD Viper LT system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1900" b="1" dirty="0"/>
              <a:t>Cepheid </a:t>
            </a:r>
            <a:r>
              <a:rPr lang="en-GB" sz="1900" b="1" dirty="0" err="1"/>
              <a:t>Xpert</a:t>
            </a:r>
            <a:r>
              <a:rPr lang="en-GB" sz="1900" b="1" dirty="0"/>
              <a:t> HPV test  </a:t>
            </a:r>
            <a:r>
              <a:rPr lang="en-GB" sz="1900" dirty="0"/>
              <a:t>-TP on the </a:t>
            </a:r>
            <a:r>
              <a:rPr lang="en-GB" sz="1900" dirty="0" err="1"/>
              <a:t>GeneXpert</a:t>
            </a:r>
            <a:r>
              <a:rPr lang="en-GB" sz="1900" dirty="0"/>
              <a:t>  </a:t>
            </a:r>
            <a:r>
              <a:rPr lang="en-GB" sz="1900" dirty="0" err="1"/>
              <a:t>Dx</a:t>
            </a:r>
            <a:r>
              <a:rPr lang="en-GB" sz="1900" dirty="0"/>
              <a:t> System or </a:t>
            </a:r>
            <a:r>
              <a:rPr lang="en-GB" sz="1900" dirty="0" err="1"/>
              <a:t>GeneXpert</a:t>
            </a:r>
            <a:r>
              <a:rPr lang="en-GB" sz="1900" dirty="0"/>
              <a:t> infinity system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1900" b="1" dirty="0" err="1"/>
              <a:t>Hologic</a:t>
            </a:r>
            <a:r>
              <a:rPr lang="en-GB" sz="1900" b="1" dirty="0"/>
              <a:t> </a:t>
            </a:r>
            <a:r>
              <a:rPr lang="en-GB" sz="1900" b="1" dirty="0" err="1"/>
              <a:t>Aptima</a:t>
            </a:r>
            <a:r>
              <a:rPr lang="en-GB" sz="1900" b="1" dirty="0"/>
              <a:t> </a:t>
            </a:r>
            <a:r>
              <a:rPr lang="en-GB" sz="1900" dirty="0"/>
              <a:t>– using Panther system, TP and SP. Automated </a:t>
            </a:r>
            <a:r>
              <a:rPr lang="en-GB" sz="1900" dirty="0" err="1"/>
              <a:t>TomCat</a:t>
            </a:r>
            <a:r>
              <a:rPr lang="en-GB" sz="1900" dirty="0"/>
              <a:t> approved but not  with new BD lids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1900" b="1" dirty="0" err="1"/>
              <a:t>Quiagen</a:t>
            </a:r>
            <a:r>
              <a:rPr lang="en-GB" sz="1900" b="1" dirty="0"/>
              <a:t> Hybrid capture II High Risk HPV test </a:t>
            </a:r>
            <a:r>
              <a:rPr lang="en-GB" sz="1900" dirty="0"/>
              <a:t>– Manual or Rapid Capture, using a 2 RLU cut off. TP and SP. </a:t>
            </a:r>
            <a:r>
              <a:rPr lang="en-GB" sz="1900" dirty="0" err="1"/>
              <a:t>QIAsymphony</a:t>
            </a:r>
            <a:r>
              <a:rPr lang="en-GB" sz="1900" dirty="0"/>
              <a:t> is only approved for TP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1900" b="1" dirty="0"/>
              <a:t>Roche </a:t>
            </a:r>
            <a:r>
              <a:rPr lang="en-GB" sz="1900" b="1" dirty="0" err="1"/>
              <a:t>Cobas</a:t>
            </a:r>
            <a:r>
              <a:rPr lang="en-GB" sz="1900" b="1" dirty="0"/>
              <a:t> 4800 HPV System </a:t>
            </a:r>
            <a:r>
              <a:rPr lang="en-GB" sz="1900" dirty="0"/>
              <a:t>– TP and SP. Manual pre-treatment required for SP. P480 approved 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1900" b="1" dirty="0"/>
              <a:t>Roche </a:t>
            </a:r>
            <a:r>
              <a:rPr lang="en-GB" sz="1900" b="1" dirty="0" err="1"/>
              <a:t>Cobas</a:t>
            </a:r>
            <a:r>
              <a:rPr lang="en-GB" sz="1900" b="1" dirty="0"/>
              <a:t> 6900/8800 systems. </a:t>
            </a:r>
            <a:r>
              <a:rPr lang="en-GB" sz="1900" dirty="0"/>
              <a:t>TP only. P480 approved to aliquot prior to testing.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3519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32367" y="134541"/>
            <a:ext cx="787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HPV Primary Screening Algorithm 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305984" y="782241"/>
            <a:ext cx="6434667" cy="5163741"/>
            <a:chOff x="617" y="657"/>
            <a:chExt cx="3040" cy="4337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842" y="657"/>
              <a:ext cx="749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/>
                <a:t>HR-HPV Test</a:t>
              </a: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935" y="1113"/>
              <a:ext cx="714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HR-HPV -ve</a:t>
              </a: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750" y="1110"/>
              <a:ext cx="749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HR-HPV +ve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2704" y="1519"/>
              <a:ext cx="816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Cytology triage</a:t>
              </a: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754" y="1428"/>
              <a:ext cx="1122" cy="23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Routine recall 3y(25-49) 5y(</a:t>
              </a:r>
              <a:r>
                <a:rPr lang="en-GB" sz="1200">
                  <a:cs typeface="Arial" charset="0"/>
                </a:rPr>
                <a:t>≥</a:t>
              </a:r>
              <a:r>
                <a:rPr lang="en-GB" sz="1200"/>
                <a:t>50)*</a:t>
              </a:r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754" y="2020"/>
              <a:ext cx="1043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Cytology normal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2580" y="1950"/>
              <a:ext cx="1032" cy="3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Cytology abnormal – borderline or worse</a:t>
              </a: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754" y="2383"/>
              <a:ext cx="1020" cy="2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Screen in 2 years</a:t>
              </a:r>
              <a:r>
                <a:rPr lang="en-GB" sz="1200" baseline="30000">
                  <a:cs typeface="Arial" charset="0"/>
                </a:rPr>
                <a:t>#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720" y="2789"/>
              <a:ext cx="714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HR-HPV -ve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795" y="4152"/>
              <a:ext cx="749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HR-HPV +ve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617" y="3199"/>
              <a:ext cx="953" cy="3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Routine recall 3y(25-49) 5y(≥50)*</a:t>
              </a: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2580" y="2383"/>
              <a:ext cx="1032" cy="23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Colposcopy referral</a:t>
              </a: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1662" y="3197"/>
              <a:ext cx="816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Cytology normal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2580" y="3197"/>
              <a:ext cx="1032" cy="3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Cytology abnormal – borderline or worse</a:t>
              </a: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2614" y="3696"/>
              <a:ext cx="1032" cy="23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Colposcopy referral</a:t>
              </a:r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1525" y="3696"/>
              <a:ext cx="1043" cy="2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Screen in 2 years</a:t>
              </a:r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1661" y="4152"/>
              <a:ext cx="714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HR-HPV -ve</a:t>
              </a:r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2726" y="2789"/>
              <a:ext cx="749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HR-HPV +ve</a:t>
              </a:r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571" y="4606"/>
              <a:ext cx="952" cy="3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Routine recall 3y(25-49) 5y(≥50)*</a:t>
              </a:r>
            </a:p>
          </p:txBody>
        </p:sp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2625" y="4606"/>
              <a:ext cx="1032" cy="23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Colposcopy referral</a:t>
              </a:r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1298" y="974"/>
              <a:ext cx="18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2205" y="83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1298" y="97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3158" y="97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3113" y="129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1298" y="129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3113" y="170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1298" y="1836"/>
              <a:ext cx="181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3113" y="179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1298" y="183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1298" y="219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3113" y="224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1298" y="256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981" y="2653"/>
              <a:ext cx="21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981" y="26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>
              <a:off x="3113" y="26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981" y="297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3113" y="297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 flipH="1">
              <a:off x="2069" y="3061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>
              <a:off x="2069" y="306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2069" y="337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3113" y="346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>
              <a:off x="2069" y="387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3113" y="4013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 flipH="1">
              <a:off x="2069" y="4013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2069" y="4013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2069" y="433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3113" y="433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1691217" y="458392"/>
            <a:ext cx="58568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All women aged 25-64 on routine call/recall and early recall</a:t>
            </a:r>
          </a:p>
        </p:txBody>
      </p:sp>
    </p:spTree>
    <p:extLst>
      <p:ext uri="{BB962C8B-B14F-4D97-AF65-F5344CB8AC3E}">
        <p14:creationId xmlns:p14="http://schemas.microsoft.com/office/powerpoint/2010/main" val="3555398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19249" y="128588"/>
            <a:ext cx="6983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HPV Primary Screening Pilot </a:t>
            </a:r>
          </a:p>
          <a:p>
            <a:pPr algn="ctr">
              <a:spcBef>
                <a:spcPct val="50000"/>
              </a:spcBef>
            </a:pPr>
            <a:r>
              <a:rPr lang="en-GB" b="1" dirty="0"/>
              <a:t>Colposcopy Management Recommendations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71439" y="1206500"/>
            <a:ext cx="8821042" cy="5391150"/>
            <a:chOff x="45" y="578"/>
            <a:chExt cx="5693" cy="3436"/>
          </a:xfrm>
        </p:grpSpPr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68" y="1661"/>
              <a:ext cx="816" cy="4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Index test HR-HPV +ve/cytology ≤low grade  &lt;40yrs</a:t>
              </a:r>
            </a:p>
          </p:txBody>
        </p:sp>
        <p:sp>
          <p:nvSpPr>
            <p:cNvPr id="2108" name="Text Box 60"/>
            <p:cNvSpPr txBox="1">
              <a:spLocks noChangeArrowheads="1"/>
            </p:cNvSpPr>
            <p:nvPr/>
          </p:nvSpPr>
          <p:spPr bwMode="auto">
            <a:xfrm>
              <a:off x="2517" y="578"/>
              <a:ext cx="5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000" b="1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1973" y="618"/>
              <a:ext cx="1497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Colposcopy Examination</a:t>
              </a: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385" y="1111"/>
              <a:ext cx="862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Inadequate</a:t>
              </a: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286" y="1117"/>
              <a:ext cx="1043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Abnormal</a:t>
              </a: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2245" y="1111"/>
              <a:ext cx="1043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Normal and adequate</a:t>
              </a: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831" y="1661"/>
              <a:ext cx="913" cy="2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No biopsy or biopsy &lt;CIN1</a:t>
              </a: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4558" y="1728"/>
              <a:ext cx="499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>
                  <a:cs typeface="Arial" charset="0"/>
                </a:rPr>
                <a:t>≥CIN2</a:t>
              </a: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3878" y="1728"/>
              <a:ext cx="454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CIN1</a:t>
              </a: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193" y="1710"/>
              <a:ext cx="499" cy="2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Negative biopsy</a:t>
              </a: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2834" y="1661"/>
              <a:ext cx="862" cy="2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Abnormal Biopsy CIN1+</a:t>
              </a: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5148" y="2614"/>
              <a:ext cx="590" cy="35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Discussion at MDT within 2m</a:t>
              </a: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4558" y="2635"/>
              <a:ext cx="545" cy="16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Treat</a:t>
              </a: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3515" y="2635"/>
              <a:ext cx="862" cy="16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 baseline="30000">
                  <a:cs typeface="Arial" charset="0"/>
                </a:rPr>
                <a:t>†</a:t>
              </a:r>
              <a:r>
                <a:rPr lang="en-GB" sz="1000" b="1"/>
                <a:t>Recall in 12m</a:t>
              </a:r>
              <a:endParaRPr lang="en-GB" sz="1000" b="1" baseline="30000"/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1564" y="2614"/>
              <a:ext cx="862" cy="3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Index test HR-HPV +ve/ cytology </a:t>
              </a:r>
              <a:r>
                <a:rPr lang="en-GB" sz="1000" b="1">
                  <a:cs typeface="Arial" charset="0"/>
                </a:rPr>
                <a:t>≤low grade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2472" y="2614"/>
              <a:ext cx="862" cy="3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Index test HR-HPV +ve/cytology </a:t>
              </a:r>
              <a:r>
                <a:rPr lang="en-GB" sz="1000" b="1">
                  <a:cs typeface="Arial" charset="0"/>
                </a:rPr>
                <a:t>≥high grade</a:t>
              </a: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2427" y="3174"/>
              <a:ext cx="771" cy="25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Discussion at MDT within 2m</a:t>
              </a: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1610" y="3174"/>
              <a:ext cx="771" cy="25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Discharge to 3y recall</a:t>
              </a:r>
            </a:p>
          </p:txBody>
        </p:sp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3243" y="3566"/>
              <a:ext cx="680" cy="25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Discharge to 3y recall</a:t>
              </a:r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3243" y="3161"/>
              <a:ext cx="681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HR-HPV -ve</a:t>
              </a: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3969" y="3161"/>
              <a:ext cx="681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HR-HPV +ve</a:t>
              </a: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793" y="935"/>
              <a:ext cx="4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2744" y="79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793" y="93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4830" y="93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2744" y="93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2290" y="1480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1338" y="143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2744" y="125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2290" y="148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3288" y="148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4105" y="1480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4830" y="129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4105" y="148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5420" y="148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4830" y="148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2018" y="29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>
              <a:off x="2925" y="29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>
              <a:off x="4105" y="1888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4830" y="1888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 flipH="1">
              <a:off x="5419" y="1979"/>
              <a:ext cx="1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94" name="Text Box 46"/>
            <p:cNvSpPr txBox="1">
              <a:spLocks noChangeArrowheads="1"/>
            </p:cNvSpPr>
            <p:nvPr/>
          </p:nvSpPr>
          <p:spPr bwMode="auto">
            <a:xfrm>
              <a:off x="4014" y="3566"/>
              <a:ext cx="680" cy="44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Reflex cytology and/or 12m follow up</a:t>
              </a:r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3560" y="2976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3969" y="279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>
              <a:off x="3560" y="297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4377" y="297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3560" y="334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>
              <a:off x="4377" y="334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01" name="Line 53"/>
            <p:cNvSpPr>
              <a:spLocks noChangeShapeType="1"/>
            </p:cNvSpPr>
            <p:nvPr/>
          </p:nvSpPr>
          <p:spPr bwMode="auto">
            <a:xfrm>
              <a:off x="2018" y="2205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02" name="Line 54"/>
            <p:cNvSpPr>
              <a:spLocks noChangeShapeType="1"/>
            </p:cNvSpPr>
            <p:nvPr/>
          </p:nvSpPr>
          <p:spPr bwMode="auto">
            <a:xfrm>
              <a:off x="2517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2925" y="2205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>
              <a:off x="2018" y="2205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3697" y="179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4331" y="179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12" name="Text Box 64"/>
            <p:cNvSpPr txBox="1">
              <a:spLocks noChangeArrowheads="1"/>
            </p:cNvSpPr>
            <p:nvPr/>
          </p:nvSpPr>
          <p:spPr bwMode="auto">
            <a:xfrm>
              <a:off x="929" y="1661"/>
              <a:ext cx="772" cy="4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Index HR-HPV +ve/cytology ≥high grade                     or ≥40yrs</a:t>
              </a:r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385" y="1434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385" y="143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16" name="Line 68"/>
            <p:cNvSpPr>
              <a:spLocks noChangeShapeType="1"/>
            </p:cNvSpPr>
            <p:nvPr/>
          </p:nvSpPr>
          <p:spPr bwMode="auto">
            <a:xfrm>
              <a:off x="793" y="125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17" name="Text Box 69"/>
            <p:cNvSpPr txBox="1">
              <a:spLocks noChangeArrowheads="1"/>
            </p:cNvSpPr>
            <p:nvPr/>
          </p:nvSpPr>
          <p:spPr bwMode="auto">
            <a:xfrm>
              <a:off x="45" y="2614"/>
              <a:ext cx="839" cy="25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Repeat colposcopy in 12m</a:t>
              </a:r>
              <a:endParaRPr lang="en-GB" sz="1000" b="1" baseline="30000"/>
            </a:p>
          </p:txBody>
        </p:sp>
        <p:sp>
          <p:nvSpPr>
            <p:cNvPr id="2118" name="Text Box 70"/>
            <p:cNvSpPr txBox="1">
              <a:spLocks noChangeArrowheads="1"/>
            </p:cNvSpPr>
            <p:nvPr/>
          </p:nvSpPr>
          <p:spPr bwMode="auto">
            <a:xfrm>
              <a:off x="975" y="2614"/>
              <a:ext cx="545" cy="16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/>
                <a:t>LLETZ</a:t>
              </a:r>
            </a:p>
          </p:txBody>
        </p:sp>
        <p:sp>
          <p:nvSpPr>
            <p:cNvPr id="2119" name="Line 71"/>
            <p:cNvSpPr>
              <a:spLocks noChangeShapeType="1"/>
            </p:cNvSpPr>
            <p:nvPr/>
          </p:nvSpPr>
          <p:spPr bwMode="auto">
            <a:xfrm>
              <a:off x="1292" y="211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20" name="Line 72"/>
            <p:cNvSpPr>
              <a:spLocks noChangeShapeType="1"/>
            </p:cNvSpPr>
            <p:nvPr/>
          </p:nvSpPr>
          <p:spPr bwMode="auto">
            <a:xfrm>
              <a:off x="385" y="211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0294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5">
            <a:extLst>
              <a:ext uri="{FF2B5EF4-FFF2-40B4-BE49-F238E27FC236}">
                <a16:creationId xmlns:a16="http://schemas.microsoft.com/office/drawing/2014/main" id="{1F24B045-B698-4A39-B0CF-54ACF7A3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Centres for HPV primary screening delivery</a:t>
            </a:r>
          </a:p>
        </p:txBody>
      </p:sp>
      <p:pic>
        <p:nvPicPr>
          <p:cNvPr id="65539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249C1AD8-0DC4-4909-ADA2-08E23106D6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913" y="1825625"/>
            <a:ext cx="3749675" cy="4351338"/>
          </a:xfrm>
        </p:spPr>
      </p:pic>
      <p:sp>
        <p:nvSpPr>
          <p:cNvPr id="65540" name="Content Placeholder 6">
            <a:extLst>
              <a:ext uri="{FF2B5EF4-FFF2-40B4-BE49-F238E27FC236}">
                <a16:creationId xmlns:a16="http://schemas.microsoft.com/office/drawing/2014/main" id="{EBCDD0DE-DD66-4060-95A2-818FF51EABF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/>
              <a:t>Bristol</a:t>
            </a:r>
          </a:p>
          <a:p>
            <a:r>
              <a:rPr lang="en-GB" altLang="en-US"/>
              <a:t>HSL London</a:t>
            </a:r>
          </a:p>
          <a:p>
            <a:r>
              <a:rPr lang="en-GB" altLang="en-US"/>
              <a:t>BSPS Chertsey</a:t>
            </a:r>
          </a:p>
          <a:p>
            <a:r>
              <a:rPr lang="en-GB" altLang="en-US"/>
              <a:t>Derby</a:t>
            </a:r>
          </a:p>
          <a:p>
            <a:r>
              <a:rPr lang="en-GB" altLang="en-US"/>
              <a:t>Manchester</a:t>
            </a:r>
          </a:p>
          <a:p>
            <a:r>
              <a:rPr lang="en-GB" altLang="en-US"/>
              <a:t>Gateshead</a:t>
            </a:r>
          </a:p>
          <a:p>
            <a:r>
              <a:rPr lang="en-GB" altLang="en-US"/>
              <a:t>Norwich</a:t>
            </a:r>
          </a:p>
          <a:p>
            <a:r>
              <a:rPr lang="en-GB" altLang="en-US"/>
              <a:t>Wolverhampton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Target of all women being offered HPV PS by 31.12.19 was met.</a:t>
            </a:r>
          </a:p>
          <a:p>
            <a:r>
              <a:rPr lang="en-GB" dirty="0"/>
              <a:t>Laboratory centralisation was completed by 31.3.20. </a:t>
            </a:r>
          </a:p>
        </p:txBody>
      </p:sp>
    </p:spTree>
    <p:extLst>
      <p:ext uri="{BB962C8B-B14F-4D97-AF65-F5344CB8AC3E}">
        <p14:creationId xmlns:p14="http://schemas.microsoft.com/office/powerpoint/2010/main" val="4100451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2205-CC40-4AAD-9DE9-B83DA474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A4D736-FC5B-4C89-970C-5B205902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Coverage</a:t>
            </a:r>
          </a:p>
          <a:p>
            <a:r>
              <a:rPr lang="en-GB" dirty="0"/>
              <a:t>Predicting the future</a:t>
            </a:r>
          </a:p>
          <a:p>
            <a:endParaRPr lang="en-GB" dirty="0"/>
          </a:p>
          <a:p>
            <a:r>
              <a:rPr lang="en-GB" dirty="0"/>
              <a:t>Effect of COVID-19</a:t>
            </a:r>
          </a:p>
        </p:txBody>
      </p:sp>
    </p:spTree>
    <p:extLst>
      <p:ext uri="{BB962C8B-B14F-4D97-AF65-F5344CB8AC3E}">
        <p14:creationId xmlns:p14="http://schemas.microsoft.com/office/powerpoint/2010/main" val="3805309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5256213" cy="747712"/>
          </a:xfrm>
        </p:spPr>
        <p:txBody>
          <a:bodyPr lIns="0" rIns="0" bIns="0"/>
          <a:lstStyle/>
          <a:p>
            <a:pPr algn="ctr" eaLnBrk="1" hangingPunct="1"/>
            <a:r>
              <a:rPr lang="en-GB" altLang="en-US" sz="3500" b="1" dirty="0">
                <a:solidFill>
                  <a:schemeClr val="tx1"/>
                </a:solidFill>
                <a:latin typeface="Georgia" pitchFamily="18" charset="0"/>
              </a:rPr>
              <a:t>Good coverage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714375" y="18573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buClrTx/>
              <a:buSzTx/>
              <a:buFont typeface="Arial" pitchFamily="34" charset="0"/>
              <a:buChar char="•"/>
            </a:pPr>
            <a:r>
              <a:rPr lang="en-GB" altLang="en-US" sz="3000" dirty="0">
                <a:latin typeface="Georgia" pitchFamily="18" charset="0"/>
              </a:rPr>
              <a:t>It doesn’t matter how good your screening test is if people don’t accept the invitation</a:t>
            </a:r>
          </a:p>
          <a:p>
            <a:pPr algn="just" eaLnBrk="1" hangingPunct="1">
              <a:buClrTx/>
              <a:buSzTx/>
              <a:buFont typeface="Arial" pitchFamily="34" charset="0"/>
              <a:buChar char="•"/>
            </a:pPr>
            <a:r>
              <a:rPr lang="en-GB" altLang="en-US" sz="3000" dirty="0">
                <a:latin typeface="Georgia" pitchFamily="18" charset="0"/>
              </a:rPr>
              <a:t>Coverage has been falling</a:t>
            </a:r>
          </a:p>
          <a:p>
            <a:pPr algn="just" eaLnBrk="1" hangingPunct="1">
              <a:buClrTx/>
              <a:buSzTx/>
              <a:buFont typeface="Arial" pitchFamily="34" charset="0"/>
              <a:buChar char="•"/>
            </a:pPr>
            <a:r>
              <a:rPr lang="en-GB" altLang="en-US" sz="3000" dirty="0">
                <a:latin typeface="Georgia" pitchFamily="18" charset="0"/>
              </a:rPr>
              <a:t>Particularly in younger women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6173788" cy="1462087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Coverage by age group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6295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109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5313" y="333375"/>
            <a:ext cx="8548687" cy="935038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Coverage</a:t>
            </a: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7848600" cy="5259387"/>
          </a:xfrm>
          <a:noFill/>
        </p:spPr>
      </p:pic>
      <p:sp>
        <p:nvSpPr>
          <p:cNvPr id="3" name="Oval 2"/>
          <p:cNvSpPr/>
          <p:nvPr/>
        </p:nvSpPr>
        <p:spPr>
          <a:xfrm>
            <a:off x="1476375" y="3716338"/>
            <a:ext cx="863600" cy="2016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9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05" y="2913335"/>
            <a:ext cx="3237257" cy="1475360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081391" y="1600200"/>
            <a:ext cx="3424381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19" y="1468458"/>
            <a:ext cx="3243353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64" y="4495800"/>
            <a:ext cx="3322608" cy="143878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23563" r="24061" b="16684"/>
          <a:stretch/>
        </p:blipFill>
        <p:spPr bwMode="auto">
          <a:xfrm>
            <a:off x="46527" y="2190896"/>
            <a:ext cx="4599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04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8229600" cy="1057275"/>
          </a:xfrm>
        </p:spPr>
        <p:txBody>
          <a:bodyPr lIns="0" rIns="0" bIns="0"/>
          <a:lstStyle/>
          <a:p>
            <a:pPr algn="ctr" eaLnBrk="1" hangingPunct="1"/>
            <a:r>
              <a:rPr lang="en-US" altLang="en-US" sz="3500" b="1" dirty="0">
                <a:solidFill>
                  <a:schemeClr val="tx1"/>
                </a:solidFill>
                <a:latin typeface="Georgia" pitchFamily="18" charset="0"/>
              </a:rPr>
              <a:t>Natural history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229600" cy="4537075"/>
          </a:xfrm>
        </p:spPr>
        <p:txBody>
          <a:bodyPr/>
          <a:lstStyle/>
          <a:p>
            <a:pPr algn="just" eaLnBrk="1" hangingPunct="1"/>
            <a:r>
              <a:rPr lang="en-GB" altLang="en-US" sz="2400" dirty="0">
                <a:latin typeface="Georgia" pitchFamily="18" charset="0"/>
              </a:rPr>
              <a:t>Initiating event is infection with High risk HPV</a:t>
            </a:r>
          </a:p>
          <a:p>
            <a:pPr algn="just" eaLnBrk="1" hangingPunct="1"/>
            <a:r>
              <a:rPr lang="en-GB" altLang="en-US" sz="2400" dirty="0">
                <a:latin typeface="Georgia" pitchFamily="18" charset="0"/>
              </a:rPr>
              <a:t>Factors impacting this are </a:t>
            </a:r>
          </a:p>
          <a:p>
            <a:pPr lvl="2" algn="just" eaLnBrk="1" hangingPunct="1"/>
            <a:r>
              <a:rPr lang="en-GB" altLang="en-US" dirty="0">
                <a:latin typeface="Georgia" pitchFamily="18" charset="0"/>
              </a:rPr>
              <a:t>Number of sexual partners, </a:t>
            </a:r>
          </a:p>
          <a:p>
            <a:pPr lvl="2" algn="just" eaLnBrk="1" hangingPunct="1"/>
            <a:r>
              <a:rPr lang="en-GB" altLang="en-US" dirty="0">
                <a:latin typeface="Georgia" pitchFamily="18" charset="0"/>
              </a:rPr>
              <a:t>age at first intercourse, </a:t>
            </a:r>
          </a:p>
          <a:p>
            <a:pPr lvl="2" algn="just" eaLnBrk="1" hangingPunct="1"/>
            <a:r>
              <a:rPr lang="en-GB" altLang="en-US" dirty="0">
                <a:latin typeface="Georgia" pitchFamily="18" charset="0"/>
              </a:rPr>
              <a:t>immunosuppression, </a:t>
            </a:r>
            <a:endParaRPr lang="en-US" altLang="en-US" dirty="0">
              <a:latin typeface="Georgia" pitchFamily="18" charset="0"/>
            </a:endParaRPr>
          </a:p>
          <a:p>
            <a:pPr algn="just" eaLnBrk="1" hangingPunct="1"/>
            <a:r>
              <a:rPr lang="en-GB" altLang="en-US" sz="2400" dirty="0">
                <a:latin typeface="Georgia" pitchFamily="18" charset="0"/>
              </a:rPr>
              <a:t>Smoking is a cofactor</a:t>
            </a:r>
          </a:p>
          <a:p>
            <a:pPr algn="just" eaLnBrk="1" hangingPunct="1"/>
            <a:r>
              <a:rPr lang="en-GB" altLang="en-US" sz="2400" dirty="0">
                <a:latin typeface="Georgia" pitchFamily="18" charset="0"/>
              </a:rPr>
              <a:t>75% lifetime risk of HPV infection</a:t>
            </a:r>
          </a:p>
          <a:p>
            <a:pPr algn="just" eaLnBrk="1" hangingPunct="1"/>
            <a:r>
              <a:rPr lang="en-GB" altLang="en-US" sz="2400" dirty="0">
                <a:latin typeface="Georgia" pitchFamily="18" charset="0"/>
              </a:rPr>
              <a:t>Prevalence greatest under 25 years (up to 30%)</a:t>
            </a:r>
          </a:p>
          <a:p>
            <a:pPr algn="just" eaLnBrk="1" hangingPunct="1"/>
            <a:r>
              <a:rPr lang="en-GB" altLang="en-US" sz="2400" dirty="0">
                <a:latin typeface="Georgia" pitchFamily="18" charset="0"/>
              </a:rPr>
              <a:t>Infection usually transient, asymptomatic and resolve spontaneously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17B3-D3FB-4987-A4C2-3B7B3996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75EA-9FEE-45EF-8426-321D4400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Public campaigns</a:t>
            </a:r>
          </a:p>
          <a:p>
            <a:r>
              <a:rPr lang="en-GB" dirty="0"/>
              <a:t>HPV self testing?</a:t>
            </a:r>
          </a:p>
          <a:p>
            <a:r>
              <a:rPr lang="en-GB" dirty="0"/>
              <a:t>Good public health initiatives</a:t>
            </a:r>
          </a:p>
          <a:p>
            <a:pPr lvl="1"/>
            <a:r>
              <a:rPr lang="en-GB" dirty="0"/>
              <a:t>Identifying poorly served groups</a:t>
            </a:r>
          </a:p>
          <a:p>
            <a:pPr lvl="1"/>
            <a:r>
              <a:rPr lang="en-GB" dirty="0"/>
              <a:t>Tailored intervention to increase uptake</a:t>
            </a:r>
          </a:p>
        </p:txBody>
      </p:sp>
    </p:spTree>
    <p:extLst>
      <p:ext uri="{BB962C8B-B14F-4D97-AF65-F5344CB8AC3E}">
        <p14:creationId xmlns:p14="http://schemas.microsoft.com/office/powerpoint/2010/main" val="487447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0ABB-83E9-4E8C-8379-63E274AD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5EE2E-7525-4818-9923-A63D4581F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Vaccinated population entering screening</a:t>
            </a:r>
          </a:p>
          <a:p>
            <a:r>
              <a:rPr lang="en-GB" dirty="0"/>
              <a:t>Phased implementation of HPV PS</a:t>
            </a:r>
          </a:p>
          <a:p>
            <a:r>
              <a:rPr lang="en-GB" dirty="0"/>
              <a:t>HPV PS reduces incidence of HPV positivity  in subsequent rounds</a:t>
            </a:r>
          </a:p>
          <a:p>
            <a:r>
              <a:rPr lang="en-GB" dirty="0"/>
              <a:t>Less CIN3, less treatment, less follow up</a:t>
            </a:r>
          </a:p>
          <a:p>
            <a:r>
              <a:rPr lang="en-GB" dirty="0"/>
              <a:t>Potential screening interval changes</a:t>
            </a:r>
          </a:p>
        </p:txBody>
      </p:sp>
    </p:spTree>
    <p:extLst>
      <p:ext uri="{BB962C8B-B14F-4D97-AF65-F5344CB8AC3E}">
        <p14:creationId xmlns:p14="http://schemas.microsoft.com/office/powerpoint/2010/main" val="2423846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22396" r="25674" b="30054"/>
          <a:stretch/>
        </p:blipFill>
        <p:spPr bwMode="auto">
          <a:xfrm>
            <a:off x="304801" y="1527253"/>
            <a:ext cx="8153400" cy="46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t="22519" r="24339" b="61112"/>
          <a:stretch/>
        </p:blipFill>
        <p:spPr bwMode="auto">
          <a:xfrm>
            <a:off x="381000" y="228600"/>
            <a:ext cx="49968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305303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BMJ 2019; 365 </a:t>
            </a:r>
            <a:r>
              <a:rPr lang="en-GB" i="1" dirty="0" err="1"/>
              <a:t>doi</a:t>
            </a:r>
            <a:r>
              <a:rPr lang="en-GB" i="1" dirty="0"/>
              <a:t>: </a:t>
            </a:r>
            <a:r>
              <a:rPr lang="en-GB" i="1" dirty="0">
                <a:hlinkClick r:id="rId4"/>
              </a:rPr>
              <a:t>https://doi.org/10.1136/bmj.l1161</a:t>
            </a:r>
            <a:r>
              <a:rPr lang="en-GB" i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590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93037" cy="1143000"/>
          </a:xfrm>
        </p:spPr>
        <p:txBody>
          <a:bodyPr/>
          <a:lstStyle/>
          <a:p>
            <a:r>
              <a:rPr lang="en-GB" dirty="0"/>
              <a:t>Effect of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343528" cy="4114800"/>
          </a:xfrm>
        </p:spPr>
        <p:txBody>
          <a:bodyPr/>
          <a:lstStyle/>
          <a:p>
            <a:r>
              <a:rPr lang="en-GB" sz="2400" dirty="0"/>
              <a:t>From late March 2020 number of women taking up invitation fell dramatically</a:t>
            </a:r>
          </a:p>
          <a:p>
            <a:pPr lvl="1"/>
            <a:r>
              <a:rPr lang="en-GB" sz="2000" dirty="0"/>
              <a:t>Patient choice</a:t>
            </a:r>
          </a:p>
          <a:p>
            <a:pPr lvl="1"/>
            <a:r>
              <a:rPr lang="en-GB" sz="2000" dirty="0"/>
              <a:t>GP appointment availability</a:t>
            </a:r>
          </a:p>
          <a:p>
            <a:r>
              <a:rPr lang="en-GB" sz="2400" dirty="0"/>
              <a:t>New invitations were paused from during May and June but women with an outstanding invitation were able to have samples taken</a:t>
            </a:r>
          </a:p>
          <a:p>
            <a:r>
              <a:rPr lang="en-GB" sz="2400" dirty="0"/>
              <a:t>Paused invitations were issued as a catch up to be complete by September.</a:t>
            </a:r>
          </a:p>
          <a:p>
            <a:r>
              <a:rPr lang="en-GB" sz="2400" dirty="0"/>
              <a:t>National deficit to August </a:t>
            </a:r>
            <a:r>
              <a:rPr lang="en-GB" sz="2400" dirty="0" err="1"/>
              <a:t>approx</a:t>
            </a:r>
            <a:r>
              <a:rPr lang="en-GB" sz="2400" dirty="0"/>
              <a:t> 750 000 samples</a:t>
            </a:r>
          </a:p>
          <a:p>
            <a:r>
              <a:rPr lang="en-GB" sz="2400" dirty="0"/>
              <a:t>Estimated that laboratory workload will increase by at least 20% during catch up period.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4596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7772400" cy="4114800"/>
          </a:xfrm>
        </p:spPr>
        <p:txBody>
          <a:bodyPr/>
          <a:lstStyle/>
          <a:p>
            <a:r>
              <a:rPr lang="en-GB" dirty="0"/>
              <a:t>A Major Challenge!</a:t>
            </a:r>
          </a:p>
          <a:p>
            <a:pPr lvl="1"/>
            <a:r>
              <a:rPr lang="en-GB" dirty="0"/>
              <a:t>Will also impact on colposcopy</a:t>
            </a:r>
          </a:p>
          <a:p>
            <a:pPr lvl="1"/>
            <a:r>
              <a:rPr lang="en-GB" dirty="0"/>
              <a:t>Recurrent effect in 3 and 5 years time</a:t>
            </a:r>
          </a:p>
        </p:txBody>
      </p:sp>
    </p:spTree>
    <p:extLst>
      <p:ext uri="{BB962C8B-B14F-4D97-AF65-F5344CB8AC3E}">
        <p14:creationId xmlns:p14="http://schemas.microsoft.com/office/powerpoint/2010/main" val="2637247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7772400" cy="4114800"/>
          </a:xfrm>
        </p:spPr>
        <p:txBody>
          <a:bodyPr/>
          <a:lstStyle/>
          <a:p>
            <a:r>
              <a:rPr lang="en-GB" dirty="0"/>
              <a:t>Effect on cancer incidence and mortality unknown – more likely to be related to non attendance than short delay in diagnosis. </a:t>
            </a:r>
          </a:p>
        </p:txBody>
      </p:sp>
    </p:spTree>
    <p:extLst>
      <p:ext uri="{BB962C8B-B14F-4D97-AF65-F5344CB8AC3E}">
        <p14:creationId xmlns:p14="http://schemas.microsoft.com/office/powerpoint/2010/main" val="36977362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6A1B-2560-4C49-BCDD-1A962261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the UK compare internationally?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0C3A-D4D8-413B-90DB-C7A04952C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724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D27F-EAFE-434B-8790-E7BFC3F2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History of cervical screening in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EE281-5AD1-4B18-8D0C-12F1D7AF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Sporadic samples taken since 1950’s</a:t>
            </a:r>
          </a:p>
          <a:p>
            <a:r>
              <a:rPr lang="en-GB" dirty="0"/>
              <a:t>Organised call and recall since  1988</a:t>
            </a:r>
          </a:p>
          <a:p>
            <a:r>
              <a:rPr lang="en-GB" dirty="0"/>
              <a:t>Conventional cytology</a:t>
            </a:r>
          </a:p>
          <a:p>
            <a:pPr lvl="1"/>
            <a:r>
              <a:rPr lang="en-GB" dirty="0"/>
              <a:t>High Inadequate rate (up to 10%)</a:t>
            </a:r>
          </a:p>
          <a:p>
            <a:pPr lvl="1"/>
            <a:r>
              <a:rPr lang="en-GB" dirty="0"/>
              <a:t>Low screening  productivity</a:t>
            </a:r>
          </a:p>
          <a:p>
            <a:pPr lvl="1"/>
            <a:r>
              <a:rPr lang="en-GB" dirty="0"/>
              <a:t>Unable to utilise HPV testing</a:t>
            </a:r>
          </a:p>
          <a:p>
            <a:pPr lvl="1"/>
            <a:r>
              <a:rPr lang="en-GB" dirty="0"/>
              <a:t>Could sensitivity be improved?</a:t>
            </a:r>
          </a:p>
        </p:txBody>
      </p:sp>
    </p:spTree>
    <p:extLst>
      <p:ext uri="{BB962C8B-B14F-4D97-AF65-F5344CB8AC3E}">
        <p14:creationId xmlns:p14="http://schemas.microsoft.com/office/powerpoint/2010/main" val="7011555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1987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2743200"/>
            <a:ext cx="3810000" cy="4114800"/>
          </a:xfrm>
        </p:spPr>
        <p:txBody>
          <a:bodyPr/>
          <a:lstStyle/>
          <a:p>
            <a:pPr eaLnBrk="1" hangingPunct="1"/>
            <a:r>
              <a:rPr lang="en-GB" altLang="en-US" sz="2800"/>
              <a:t>Liverpool Cervical Screening “Scandal” </a:t>
            </a:r>
          </a:p>
          <a:p>
            <a:pPr lvl="1" eaLnBrk="1" hangingPunct="1"/>
            <a:r>
              <a:rPr lang="en-GB" altLang="en-US" sz="2400"/>
              <a:t>Call and recall for cervical screening planned (HC[88]1)</a:t>
            </a:r>
          </a:p>
          <a:p>
            <a:pPr eaLnBrk="1" hangingPunct="1"/>
            <a:r>
              <a:rPr lang="en-GB" altLang="en-US" sz="2800"/>
              <a:t>Breast Screening Programme Announced</a:t>
            </a:r>
          </a:p>
          <a:p>
            <a:pPr lvl="1" eaLnBrk="1" hangingPunct="1">
              <a:buFontTx/>
              <a:buNone/>
            </a:pPr>
            <a:endParaRPr lang="en-GB" altLang="en-US" sz="2400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329882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3495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2676525"/>
            <a:ext cx="30241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250825" y="4537075"/>
            <a:ext cx="154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latin typeface="Times New Roman" pitchFamily="18" charset="0"/>
              </a:rPr>
              <a:t>Daily Express:15 August 2012</a:t>
            </a:r>
          </a:p>
        </p:txBody>
      </p:sp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23431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580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2400" b="1"/>
              <a:t>Cancer of the Cervix: Death by Incompetence</a:t>
            </a:r>
            <a:br>
              <a:rPr lang="en-GB" altLang="en-US" sz="2400" b="1"/>
            </a:br>
            <a:r>
              <a:rPr lang="en-GB" altLang="en-US" sz="2400"/>
              <a:t>The Lancet, August 17, 1985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sz="1400" dirty="0"/>
              <a:t>Such inefficiencies are not inevitable. In Finland, Denmark, Iceland, Sweden, and the north-east of Scotland, with similar resources and expenditures, mortality has been cut and continues to fall. Performance in these countries is commensurate with computer predictions of programme-effectiveness with optimum deployment.</a:t>
            </a:r>
          </a:p>
          <a:p>
            <a:pPr eaLnBrk="1" hangingPunct="1">
              <a:defRPr/>
            </a:pPr>
            <a:r>
              <a:rPr lang="en-GB" sz="1400" dirty="0"/>
              <a:t> The most successful programmes have these points in common: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400" dirty="0"/>
              <a:t>1. They are organised as public-health cancer-control programmes, specifically directed towards a reduction of mortality; that is their explicit objective. They are not simply laboratory services for providing a clinical investigation.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400" dirty="0"/>
              <a:t>2. They call the age-groups at greatest and most immediate risk (30 +) and they keep on trying. They concentrate first upon women who have never had a smear at all. They use population registers.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400" dirty="0"/>
              <a:t>3. Someone is in charge: he/she has a name and a telephone number, and can be held to account.</a:t>
            </a:r>
          </a:p>
          <a:p>
            <a:pPr eaLnBrk="1" hangingPunct="1">
              <a:defRPr/>
            </a:pPr>
            <a:r>
              <a:rPr lang="en-GB" sz="1400" dirty="0"/>
              <a:t>The failed programmes, as in the UK and Norway, have none of these. Their objectives are stated only in procedural terms (to provide a cytology service) rather than in terms of outcome (to reduce mortality). Procedural objectives do not suggest that anyone should be in overall charge. No-one is.</a:t>
            </a:r>
          </a:p>
          <a:p>
            <a:pPr eaLnBrk="1" hangingPunct="1">
              <a:defRPr/>
            </a:pPr>
            <a:endParaRPr lang="en-GB" sz="1400" dirty="0"/>
          </a:p>
          <a:p>
            <a:pPr eaLnBrk="1" hangingPunct="1">
              <a:defRPr/>
            </a:pPr>
            <a:r>
              <a:rPr lang="en-GB" sz="1800" dirty="0"/>
              <a:t>"Who is in charge of preventing cervical cancer; what is his telephone number; what powers does he have; with what resources will he be provided?"</a:t>
            </a:r>
          </a:p>
        </p:txBody>
      </p:sp>
    </p:spTree>
    <p:extLst>
      <p:ext uri="{BB962C8B-B14F-4D97-AF65-F5344CB8AC3E}">
        <p14:creationId xmlns:p14="http://schemas.microsoft.com/office/powerpoint/2010/main" val="58188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 lIns="0" rIns="0" bIns="0"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HPV infection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Most episodes are self limiting over 18-24 months</a:t>
            </a:r>
          </a:p>
          <a:p>
            <a:pPr eaLnBrk="1" hangingPunct="1"/>
            <a:r>
              <a:rPr lang="en-GB" altLang="en-US" sz="2400" dirty="0"/>
              <a:t>In some women HPV DNA becomes integrated into host DNA. These cases are at risk of progression</a:t>
            </a:r>
          </a:p>
          <a:p>
            <a:pPr eaLnBrk="1" hangingPunct="1"/>
            <a:r>
              <a:rPr lang="en-GB" altLang="en-US" sz="2400" dirty="0"/>
              <a:t>Several HPV types are implicated ( in total around 15 types associated with cervical cancer)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National Audit Office Report 1992</a:t>
            </a:r>
          </a:p>
        </p:txBody>
      </p:sp>
      <p:pic>
        <p:nvPicPr>
          <p:cNvPr id="11269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83" y="1981200"/>
            <a:ext cx="2797233" cy="4114800"/>
          </a:xfrm>
          <a:noFill/>
        </p:spPr>
      </p:pic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The emphasis given to quality assurance is a great strength of the breast screening programme and contrasts sharply with the position on the cervical programme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794125" y="2514600"/>
            <a:ext cx="336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185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1993 Inverclyde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425" y="1600200"/>
            <a:ext cx="2973388" cy="4525963"/>
          </a:xfr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GB" altLang="en-US" sz="2400"/>
              <a:t>20,000 smears rescreened after “index case” diagnosed and a new consultant in post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Individual practice</a:t>
            </a:r>
          </a:p>
          <a:p>
            <a:pPr eaLnBrk="1" hangingPunct="1"/>
            <a:r>
              <a:rPr lang="en-GB" altLang="en-US" sz="2800"/>
              <a:t>No overall monitoring</a:t>
            </a:r>
          </a:p>
          <a:p>
            <a:pPr eaLnBrk="1" hangingPunct="1"/>
            <a:r>
              <a:rPr lang="en-GB" altLang="en-US" sz="2800"/>
              <a:t>Lessons for entire UK</a:t>
            </a:r>
          </a:p>
        </p:txBody>
      </p:sp>
    </p:spTree>
    <p:extLst>
      <p:ext uri="{BB962C8B-B14F-4D97-AF65-F5344CB8AC3E}">
        <p14:creationId xmlns:p14="http://schemas.microsoft.com/office/powerpoint/2010/main" val="2260193190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1997: annus horribilis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Kent and Canterbury cervical problems</a:t>
            </a:r>
          </a:p>
          <a:p>
            <a:pPr lvl="1" eaLnBrk="1" hangingPunct="1"/>
            <a:r>
              <a:rPr lang="en-GB" altLang="en-US"/>
              <a:t>8 women died</a:t>
            </a:r>
          </a:p>
          <a:p>
            <a:pPr lvl="1" eaLnBrk="1" hangingPunct="1"/>
            <a:r>
              <a:rPr lang="en-GB" altLang="en-US"/>
              <a:t>30 unecessary hysterectomies</a:t>
            </a:r>
          </a:p>
          <a:p>
            <a:pPr eaLnBrk="1" hangingPunct="1"/>
            <a:r>
              <a:rPr lang="en-GB" altLang="en-US"/>
              <a:t>Exeter breast problems</a:t>
            </a:r>
          </a:p>
          <a:p>
            <a:pPr lvl="1" eaLnBrk="1" hangingPunct="1"/>
            <a:r>
              <a:rPr lang="en-GB" altLang="en-US"/>
              <a:t>Affected screening and symptomatic practice</a:t>
            </a:r>
          </a:p>
          <a:p>
            <a:pPr lvl="1" eaLnBrk="1" hangingPunct="1"/>
            <a:r>
              <a:rPr lang="en-GB" altLang="en-US"/>
              <a:t>8 missed diagnoses</a:t>
            </a:r>
          </a:p>
        </p:txBody>
      </p:sp>
    </p:spTree>
    <p:extLst>
      <p:ext uri="{BB962C8B-B14F-4D97-AF65-F5344CB8AC3E}">
        <p14:creationId xmlns:p14="http://schemas.microsoft.com/office/powerpoint/2010/main" val="1586341649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Lessons from Kent and Devon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/>
              <a:t>Any national screening programme must operate to national standards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There must be accountability for quality assurance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QA should be separated from management or there is a conflict of interest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Trusts needed clinical as well as financial governance</a:t>
            </a:r>
          </a:p>
        </p:txBody>
      </p:sp>
    </p:spTree>
    <p:extLst>
      <p:ext uri="{BB962C8B-B14F-4D97-AF65-F5344CB8AC3E}">
        <p14:creationId xmlns:p14="http://schemas.microsoft.com/office/powerpoint/2010/main" val="3400688292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Cytology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Sensitivity of cervical cytology in the UK is higher than elsewhere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Evidence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Athena Trial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GB" dirty="0"/>
              <a:t>US trial comparing HPV testing and cytology. Cytology sensitivity less than 50%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Hart Study (mid 90’s)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Conventional cytology not LBC. UK sensitivity 75%, Germany 35%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Artistic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Trial of HPV primary screening </a:t>
            </a:r>
            <a:r>
              <a:rPr lang="en-GB" dirty="0" err="1"/>
              <a:t>vs</a:t>
            </a:r>
            <a:r>
              <a:rPr lang="en-GB" dirty="0"/>
              <a:t> cytology. Cytology performed much better in the UK than in similar comparisons elsewhere ( Holland, Sweden USA)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Probably due to better specification, training and quality assurance, possibly LBC effect</a:t>
            </a:r>
          </a:p>
        </p:txBody>
      </p:sp>
    </p:spTree>
    <p:extLst>
      <p:ext uri="{BB962C8B-B14F-4D97-AF65-F5344CB8AC3E}">
        <p14:creationId xmlns:p14="http://schemas.microsoft.com/office/powerpoint/2010/main" val="13917936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 of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Organised whole population programme</a:t>
            </a:r>
          </a:p>
          <a:p>
            <a:pPr lvl="1"/>
            <a:r>
              <a:rPr lang="en-GB" dirty="0"/>
              <a:t>National</a:t>
            </a:r>
          </a:p>
          <a:p>
            <a:pPr lvl="1"/>
            <a:r>
              <a:rPr lang="en-GB" dirty="0"/>
              <a:t>State </a:t>
            </a:r>
          </a:p>
          <a:p>
            <a:pPr lvl="1"/>
            <a:r>
              <a:rPr lang="en-GB" dirty="0"/>
              <a:t>UK screening programmes are the best examples</a:t>
            </a:r>
          </a:p>
          <a:p>
            <a:pPr lvl="1"/>
            <a:r>
              <a:rPr lang="en-GB" dirty="0"/>
              <a:t>Also found in Finland, Sweden, Australia, NZ and Canada</a:t>
            </a:r>
          </a:p>
          <a:p>
            <a:r>
              <a:rPr lang="en-GB" dirty="0"/>
              <a:t>Insurance based</a:t>
            </a:r>
          </a:p>
          <a:p>
            <a:pPr lvl="1"/>
            <a:r>
              <a:rPr lang="en-GB" dirty="0"/>
              <a:t>Common European and US model</a:t>
            </a:r>
          </a:p>
          <a:p>
            <a:r>
              <a:rPr lang="en-GB" dirty="0"/>
              <a:t>Opportunistic</a:t>
            </a:r>
          </a:p>
          <a:p>
            <a:pPr lvl="1"/>
            <a:r>
              <a:rPr lang="en-GB" dirty="0"/>
              <a:t>Still the most widespread model</a:t>
            </a:r>
          </a:p>
        </p:txBody>
      </p:sp>
    </p:spTree>
    <p:extLst>
      <p:ext uri="{BB962C8B-B14F-4D97-AF65-F5344CB8AC3E}">
        <p14:creationId xmlns:p14="http://schemas.microsoft.com/office/powerpoint/2010/main" val="5900862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it funded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State commissioned, state providers</a:t>
            </a:r>
          </a:p>
          <a:p>
            <a:r>
              <a:rPr lang="en-GB" dirty="0"/>
              <a:t>Private providers, state reimbursement</a:t>
            </a:r>
          </a:p>
          <a:p>
            <a:r>
              <a:rPr lang="en-GB" dirty="0"/>
              <a:t>Insurance</a:t>
            </a:r>
          </a:p>
          <a:p>
            <a:r>
              <a:rPr lang="en-GB" dirty="0"/>
              <a:t>Patient funded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3679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small labs</a:t>
            </a:r>
          </a:p>
          <a:p>
            <a:r>
              <a:rPr lang="en-GB" dirty="0"/>
              <a:t>No national data collection</a:t>
            </a:r>
          </a:p>
          <a:p>
            <a:r>
              <a:rPr lang="en-GB" dirty="0"/>
              <a:t>Many different </a:t>
            </a:r>
            <a:r>
              <a:rPr lang="en-GB" dirty="0" err="1"/>
              <a:t>lbc</a:t>
            </a:r>
            <a:r>
              <a:rPr lang="en-GB" dirty="0"/>
              <a:t>/</a:t>
            </a:r>
            <a:r>
              <a:rPr lang="en-GB" dirty="0" err="1"/>
              <a:t>hpv</a:t>
            </a:r>
            <a:r>
              <a:rPr lang="en-GB" dirty="0"/>
              <a:t>, ? QC on implementation</a:t>
            </a:r>
          </a:p>
          <a:p>
            <a:r>
              <a:rPr lang="en-GB" dirty="0"/>
              <a:t>Low coverage</a:t>
            </a:r>
          </a:p>
          <a:p>
            <a:r>
              <a:rPr lang="en-GB" dirty="0"/>
              <a:t>Low vaccine coverage around 20%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9446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Overall low coverage</a:t>
            </a:r>
          </a:p>
          <a:p>
            <a:r>
              <a:rPr lang="en-GB" dirty="0"/>
              <a:t>Many very vulnerable people uninsured</a:t>
            </a:r>
          </a:p>
          <a:p>
            <a:r>
              <a:rPr lang="en-GB" dirty="0"/>
              <a:t>Major socioeconomic and ethnic variations in uptake</a:t>
            </a:r>
          </a:p>
          <a:p>
            <a:r>
              <a:rPr lang="en-GB" dirty="0"/>
              <a:t>Some </a:t>
            </a:r>
            <a:r>
              <a:rPr lang="en-GB" dirty="0" err="1"/>
              <a:t>eg</a:t>
            </a:r>
            <a:r>
              <a:rPr lang="en-GB" dirty="0"/>
              <a:t> of good practice </a:t>
            </a:r>
          </a:p>
          <a:p>
            <a:r>
              <a:rPr lang="en-GB" dirty="0"/>
              <a:t>Kaiser </a:t>
            </a:r>
            <a:r>
              <a:rPr lang="en-GB" dirty="0" err="1"/>
              <a:t>Permenante</a:t>
            </a:r>
            <a:r>
              <a:rPr lang="en-GB" dirty="0"/>
              <a:t> – health maintenance organisation</a:t>
            </a:r>
          </a:p>
          <a:p>
            <a:r>
              <a:rPr lang="en-GB" dirty="0"/>
              <a:t>Very large workflow, good data, QA</a:t>
            </a:r>
          </a:p>
          <a:p>
            <a:r>
              <a:rPr lang="en-GB" dirty="0"/>
              <a:t>Aimed at minimising costs long term therefore great proponents of screening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570287" cy="34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8997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countries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Very high incidence of cervical cancer in some places</a:t>
            </a:r>
          </a:p>
          <a:p>
            <a:r>
              <a:rPr lang="en-GB" dirty="0"/>
              <a:t>Due to high HPV prevalence and in Africa, coincident HIV</a:t>
            </a:r>
          </a:p>
          <a:p>
            <a:r>
              <a:rPr lang="en-GB" dirty="0"/>
              <a:t>Maintaining a cytology based programme is very difficult on every level</a:t>
            </a:r>
          </a:p>
          <a:p>
            <a:r>
              <a:rPr lang="en-GB" dirty="0"/>
              <a:t>Modified protocols </a:t>
            </a:r>
            <a:r>
              <a:rPr lang="en-GB" dirty="0" err="1"/>
              <a:t>eg</a:t>
            </a:r>
            <a:r>
              <a:rPr lang="en-GB" dirty="0"/>
              <a:t> 1 sample age 35, immediate treatment for all HPV +  - not acceptable in developed economies but better than nothing in developing world.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karin.denton\Pictures\Cervix-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2853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5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0" y="1658938"/>
            <a:ext cx="2514600" cy="3298825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en-GB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High-risk HPV types causing cervical cancer</a:t>
            </a: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2235" name="Group 75"/>
          <p:cNvGraphicFramePr>
            <a:graphicFrameLocks noGrp="1"/>
          </p:cNvGraphicFramePr>
          <p:nvPr/>
        </p:nvGraphicFramePr>
        <p:xfrm>
          <a:off x="3048000" y="260350"/>
          <a:ext cx="5334000" cy="6096000"/>
        </p:xfrm>
        <a:graphic>
          <a:graphicData uri="http://schemas.openxmlformats.org/drawingml/2006/table">
            <a:tbl>
              <a:tblPr/>
              <a:tblGrid>
                <a:gridCol w="150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HPV type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Percentage of cervical cancer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cases caused by HPV type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Cumulative percentage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58.1%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58.1%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15.7%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73.8%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4.4%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78.2%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31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4.0%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82.2%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45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2.9%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85.1%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1.6%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86.7%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58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1.2%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87.9%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1.0%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88.9%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52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0.6%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89.5%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39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0.2%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89.7%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51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0.2%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89.9%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68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0.3%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90.2%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59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0.1%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90.3%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Other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1.4%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91.7%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No type identified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8.3%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361" name="Rectangle 73"/>
          <p:cNvSpPr>
            <a:spLocks noChangeArrowheads="1"/>
          </p:cNvSpPr>
          <p:nvPr/>
        </p:nvSpPr>
        <p:spPr bwMode="auto">
          <a:xfrm>
            <a:off x="6732588" y="5734050"/>
            <a:ext cx="2557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Tx/>
              <a:buSzTx/>
              <a:buFont typeface="Arial" pitchFamily="34" charset="0"/>
              <a:buNone/>
            </a:pPr>
            <a:endParaRPr lang="en-GB" altLang="en-US" sz="1600">
              <a:latin typeface="Calibri" pitchFamily="34" charset="0"/>
            </a:endParaRPr>
          </a:p>
        </p:txBody>
      </p:sp>
      <p:sp>
        <p:nvSpPr>
          <p:cNvPr id="12362" name="Text Box 74"/>
          <p:cNvSpPr txBox="1">
            <a:spLocks noChangeArrowheads="1"/>
          </p:cNvSpPr>
          <p:nvPr/>
        </p:nvSpPr>
        <p:spPr bwMode="auto">
          <a:xfrm>
            <a:off x="3986213" y="1295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Georgia (Republic of) c 2006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Very interesting development of screening, probably mirrored in many eastern bloc countries</a:t>
            </a:r>
          </a:p>
          <a:p>
            <a:r>
              <a:rPr lang="en-GB" dirty="0"/>
              <a:t>Small number of highly motivated individuals, often trained in US or other high resource setting + Large affluent expat community keen to fund charitable projects in country of origin</a:t>
            </a:r>
          </a:p>
          <a:p>
            <a:r>
              <a:rPr lang="en-GB" dirty="0"/>
              <a:t>= unsustainable LBC/HPV implementation with a population coverage of &lt; 5%</a:t>
            </a:r>
          </a:p>
          <a:p>
            <a:r>
              <a:rPr lang="en-GB" dirty="0"/>
              <a:t>Current situation “ programme delivered to target population in </a:t>
            </a:r>
            <a:r>
              <a:rPr lang="en-GB" dirty="0" err="1"/>
              <a:t>Tblisi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5294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2449-903E-45C3-AC47-BD80FD7D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Cervical Screening in Ireland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75C0457-92BD-4747-A78C-3404487229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5" y="2226469"/>
            <a:ext cx="3431030" cy="326350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FD7BB-D3F7-4F8C-A761-1EC5432D94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Cervical smear tests evolved over many years</a:t>
            </a:r>
          </a:p>
          <a:p>
            <a:r>
              <a:rPr lang="en-GB" dirty="0"/>
              <a:t>Organised screening programme commenced in 2008</a:t>
            </a:r>
          </a:p>
          <a:p>
            <a:r>
              <a:rPr lang="en-GB" dirty="0"/>
              <a:t>State funded</a:t>
            </a:r>
          </a:p>
          <a:p>
            <a:r>
              <a:rPr lang="en-GB" dirty="0"/>
              <a:t>The screening programme organisation is </a:t>
            </a:r>
            <a:r>
              <a:rPr lang="en-GB" dirty="0" err="1"/>
              <a:t>CervicalCheck</a:t>
            </a:r>
            <a:endParaRPr lang="en-GB" dirty="0"/>
          </a:p>
          <a:p>
            <a:r>
              <a:rPr lang="en-GB" dirty="0"/>
              <a:t>Procurement of cytology providers resulted in most of the samples being reported in the USA</a:t>
            </a:r>
          </a:p>
        </p:txBody>
      </p:sp>
    </p:spTree>
    <p:extLst>
      <p:ext uri="{BB962C8B-B14F-4D97-AF65-F5344CB8AC3E}">
        <p14:creationId xmlns:p14="http://schemas.microsoft.com/office/powerpoint/2010/main" val="642096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13759-A05C-4D4C-834B-C5FD7C71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May 2018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DEF58-9359-45DD-88D7-48C8AEBC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380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997D28-83BA-45C9-BB43-9691731A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1329200"/>
            <a:ext cx="4939868" cy="1257452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A patient experience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1A3F92-6CF6-41D4-884A-AB236CBEC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8" y="2686051"/>
            <a:ext cx="4939867" cy="2839064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1800" dirty="0"/>
              <a:t>Vicky Phelan</a:t>
            </a:r>
          </a:p>
          <a:p>
            <a:pPr marL="0" indent="0">
              <a:buNone/>
            </a:pPr>
            <a:r>
              <a:rPr lang="en-GB" sz="1800" dirty="0"/>
              <a:t>Diagnosed with cervical cancer in 2014</a:t>
            </a:r>
          </a:p>
          <a:p>
            <a:pPr marL="0" indent="0">
              <a:buNone/>
            </a:pPr>
            <a:r>
              <a:rPr lang="en-GB" sz="1800" dirty="0"/>
              <a:t>Brought a successful case against a laboratory for missed abnormalities. </a:t>
            </a:r>
          </a:p>
          <a:p>
            <a:pPr marL="0" indent="0">
              <a:buNone/>
            </a:pPr>
            <a:r>
              <a:rPr lang="en-GB" sz="1800" dirty="0"/>
              <a:t>She was awarded substantial damages and refused a non disclosure agreement. </a:t>
            </a:r>
          </a:p>
          <a:p>
            <a:pPr marL="0" indent="0">
              <a:buNone/>
            </a:pPr>
            <a:r>
              <a:rPr lang="en-GB" sz="1800" dirty="0"/>
              <a:t>She then went public with her medical records with regards to non disclosure of Audit results</a:t>
            </a:r>
          </a:p>
          <a:p>
            <a:endParaRPr lang="en-US" sz="1800" dirty="0"/>
          </a:p>
        </p:txBody>
      </p:sp>
      <p:pic>
        <p:nvPicPr>
          <p:cNvPr id="8" name="Content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DF4154A-B9C8-4779-82A6-187F0AE971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0"/>
          <a:stretch/>
        </p:blipFill>
        <p:spPr>
          <a:xfrm>
            <a:off x="5667307" y="857257"/>
            <a:ext cx="3476693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16136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6FD9-C2CC-4703-A3AE-3BA19BEC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May 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FBA471-DAFC-439A-B193-27D62B596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Cabinet agreed to establish a scoping enquiry, chaired by Dr Gabriel Scally</a:t>
            </a: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02C0775-6240-4FB5-9677-750287849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9000"/>
            <a:ext cx="4736030" cy="26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225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DAAF-783B-4991-A3A2-C9F30DA7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Scally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635B-9B15-4A0B-AFB8-464E1E0F0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http://scallyreview.ie/wp-content/uploads/2018/09/Scoping-Inquiry-into-CervicalCheck-Final-Report.pdf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http://scallyreview.ie/wp-content/uploads/2019/06/Supplementary-Report-Final-Master-190607.pdf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addition a review of the audit by the RCOG was commissioned, to be chaired by Prof Henry Kitchener</a:t>
            </a:r>
          </a:p>
          <a:p>
            <a:pPr lvl="1"/>
            <a:r>
              <a:rPr lang="en-GB" dirty="0"/>
              <a:t>Due later in 2019</a:t>
            </a:r>
          </a:p>
        </p:txBody>
      </p:sp>
    </p:spTree>
    <p:extLst>
      <p:ext uri="{BB962C8B-B14F-4D97-AF65-F5344CB8AC3E}">
        <p14:creationId xmlns:p14="http://schemas.microsoft.com/office/powerpoint/2010/main" val="11211920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31C6-B4F3-41B4-BA05-E7AD0DBF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Listening to voices of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46BC-DC09-4DE0-B0F2-737A0DE8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9331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Throughout the report there are quotes from women and their families. They make for very difficult reading.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D224A-4024-40D4-965B-3AD7BC4A8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31635" r="27030" b="43909"/>
          <a:stretch/>
        </p:blipFill>
        <p:spPr>
          <a:xfrm>
            <a:off x="1150938" y="4142393"/>
            <a:ext cx="6500813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EF96-FAC4-410D-9848-413A849A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- 50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5E722-AD65-43CC-8EAE-CFB84EA0B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Women's Health policy in general and access to hospital records</a:t>
            </a:r>
          </a:p>
          <a:p>
            <a:r>
              <a:rPr lang="en-GB" dirty="0"/>
              <a:t>Patient advocates</a:t>
            </a:r>
          </a:p>
          <a:p>
            <a:r>
              <a:rPr lang="en-GB" dirty="0"/>
              <a:t>National screening committee</a:t>
            </a:r>
          </a:p>
          <a:p>
            <a:r>
              <a:rPr lang="en-GB" dirty="0"/>
              <a:t>Public Health Expertise</a:t>
            </a:r>
          </a:p>
          <a:p>
            <a:r>
              <a:rPr lang="en-GB" dirty="0"/>
              <a:t>Revise programme standards</a:t>
            </a:r>
          </a:p>
          <a:p>
            <a:r>
              <a:rPr lang="en-GB" dirty="0"/>
              <a:t>Improved QA specification</a:t>
            </a:r>
          </a:p>
          <a:p>
            <a:r>
              <a:rPr lang="en-GB" dirty="0"/>
              <a:t>Publication and collation of laboratory data allowing comparisons</a:t>
            </a:r>
          </a:p>
          <a:p>
            <a:r>
              <a:rPr lang="en-GB" dirty="0"/>
              <a:t>Epidemiological investigation of any differences</a:t>
            </a:r>
          </a:p>
        </p:txBody>
      </p:sp>
    </p:spTree>
    <p:extLst>
      <p:ext uri="{BB962C8B-B14F-4D97-AF65-F5344CB8AC3E}">
        <p14:creationId xmlns:p14="http://schemas.microsoft.com/office/powerpoint/2010/main" val="35147788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646A-A182-484A-A3A3-1B9BB568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A773B-C90D-4E52-8D0B-F918C3C72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Procurement of laboratory services</a:t>
            </a:r>
          </a:p>
          <a:p>
            <a:r>
              <a:rPr lang="en-GB" dirty="0"/>
              <a:t>Contract governance</a:t>
            </a:r>
          </a:p>
          <a:p>
            <a:r>
              <a:rPr lang="en-GB" dirty="0"/>
              <a:t>Open disclosure</a:t>
            </a:r>
          </a:p>
          <a:p>
            <a:r>
              <a:rPr lang="en-GB" dirty="0"/>
              <a:t>Duty of candour</a:t>
            </a:r>
          </a:p>
          <a:p>
            <a:r>
              <a:rPr lang="en-GB" dirty="0"/>
              <a:t>Cancer registry</a:t>
            </a:r>
          </a:p>
        </p:txBody>
      </p:sp>
    </p:spTree>
    <p:extLst>
      <p:ext uri="{BB962C8B-B14F-4D97-AF65-F5344CB8AC3E}">
        <p14:creationId xmlns:p14="http://schemas.microsoft.com/office/powerpoint/2010/main" val="4747660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1744-E609-4794-9FCE-49D0105C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CDB92-600D-46DB-8A1F-8539017C6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9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:\My Pictures\Cases_of_HPV_cancers_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03C7-B92F-4730-804A-9E1C677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cervical screening elsewhere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850DF5-0CA2-41CC-8C31-FF676B9DD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Does your screening programme put women first?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Quality assurance</a:t>
            </a:r>
          </a:p>
          <a:p>
            <a:pPr lvl="1"/>
            <a:r>
              <a:rPr lang="en-GB" dirty="0"/>
              <a:t>Is your QA process adequately specified, with accountability and governance</a:t>
            </a:r>
          </a:p>
          <a:p>
            <a:pPr lvl="1"/>
            <a:r>
              <a:rPr lang="en-GB" dirty="0"/>
              <a:t>Does it have the data needed to make difficult decisions</a:t>
            </a:r>
          </a:p>
          <a:p>
            <a:pPr lvl="1"/>
            <a:r>
              <a:rPr lang="en-GB" dirty="0"/>
              <a:t>Are you confident it would have picked up the kind of things which were missed in Ireland?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9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0046-76D8-40B0-98B8-9954145F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3401-77D3-4EBC-B042-4899817D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0">
              <a:buNone/>
            </a:pPr>
            <a:endParaRPr lang="en-GB" dirty="0"/>
          </a:p>
          <a:p>
            <a:r>
              <a:rPr lang="en-GB" dirty="0"/>
              <a:t>Procurement and commissioning</a:t>
            </a:r>
          </a:p>
          <a:p>
            <a:pPr lvl="1"/>
            <a:r>
              <a:rPr lang="en-GB" dirty="0"/>
              <a:t>Is quality the driving force in procuring laboratory providers?</a:t>
            </a:r>
          </a:p>
          <a:p>
            <a:pPr lvl="1"/>
            <a:r>
              <a:rPr lang="en-GB" dirty="0"/>
              <a:t>Do those doing the procuring have sufficient clinical expertise to judge the bids they receive</a:t>
            </a:r>
          </a:p>
          <a:p>
            <a:pPr lvl="1"/>
            <a:r>
              <a:rPr lang="en-GB" dirty="0"/>
              <a:t>Downstream costs can be…. Significant. </a:t>
            </a:r>
          </a:p>
          <a:p>
            <a:pPr lvl="1"/>
            <a:endParaRPr lang="en-GB" dirty="0"/>
          </a:p>
          <a:p>
            <a:r>
              <a:rPr lang="en-GB" dirty="0"/>
              <a:t>Capacity</a:t>
            </a:r>
          </a:p>
          <a:p>
            <a:pPr lvl="1"/>
            <a:r>
              <a:rPr lang="en-GB" dirty="0"/>
              <a:t>Are there perverse incentives risking quality if capacity is insufficient?</a:t>
            </a:r>
          </a:p>
          <a:p>
            <a:pPr lvl="1"/>
            <a:r>
              <a:rPr lang="en-GB" dirty="0"/>
              <a:t>What are the open and agreed principles for dealing with capacity/demand imbalance</a:t>
            </a:r>
          </a:p>
          <a:p>
            <a:pPr lvl="1"/>
            <a:r>
              <a:rPr lang="en-GB" dirty="0"/>
              <a:t>Just because you think it’s the same doesn’t mean it 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6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87BC-B413-4ACB-91AA-842C405C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6198F-F574-497D-8F4F-6527A6E7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International borders</a:t>
            </a:r>
          </a:p>
          <a:p>
            <a:pPr lvl="1"/>
            <a:r>
              <a:rPr lang="en-GB" dirty="0"/>
              <a:t>Are samples going across borders?</a:t>
            </a:r>
          </a:p>
          <a:p>
            <a:pPr lvl="1"/>
            <a:r>
              <a:rPr lang="en-GB" dirty="0"/>
              <a:t>If so are the governance and accreditation issues fully understood?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1976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51CA-A8A2-4DB7-8C2D-D186459E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Openness and Disclosure?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39A2-4019-4FDF-B7B8-B3C3B894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Does the information women receive reflect the limitations of screening?</a:t>
            </a:r>
          </a:p>
          <a:p>
            <a:r>
              <a:rPr lang="en-GB" sz="2400" dirty="0"/>
              <a:t>Experience in many English labs is that disclosure is offered but only very rarely taken up. Do you have processes in place if this changes?</a:t>
            </a:r>
          </a:p>
          <a:p>
            <a:r>
              <a:rPr lang="en-GB" sz="2400" dirty="0"/>
              <a:t>Are you sure that  gynaecologists are offering appropriate disclosure. </a:t>
            </a:r>
          </a:p>
          <a:p>
            <a:r>
              <a:rPr lang="en-GB" sz="2400" dirty="0"/>
              <a:t>Are Duty of Candour guidelines being correctly implemented?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7251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0F2B-99A6-40A0-B55C-CF5E5AB6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C3DF-9DBA-49EB-98B2-69BB9A241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Does your country have duty of candour?</a:t>
            </a:r>
          </a:p>
          <a:p>
            <a:r>
              <a:rPr lang="en-GB" dirty="0"/>
              <a:t>Have you fully examined how it applies to screening programmes</a:t>
            </a:r>
          </a:p>
          <a:p>
            <a:r>
              <a:rPr lang="en-GB" dirty="0"/>
              <a:t>Are you certain that all professionals in all organisations are applying it correctly?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3275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Cervical Cancer Prevention in the UK is already very advanced but improvements have reached a plateau in incidence</a:t>
            </a:r>
          </a:p>
          <a:p>
            <a:r>
              <a:rPr lang="en-GB" sz="2400" dirty="0"/>
              <a:t>Benefits from high uptake vaccination programme are now being realised</a:t>
            </a:r>
          </a:p>
          <a:p>
            <a:r>
              <a:rPr lang="en-GB" sz="2400" dirty="0"/>
              <a:t>Implementation of HPV as a primary screening test complete</a:t>
            </a:r>
          </a:p>
          <a:p>
            <a:r>
              <a:rPr lang="en-GB" sz="2400" dirty="0"/>
              <a:t>Coverage is still an issue</a:t>
            </a:r>
          </a:p>
          <a:p>
            <a:r>
              <a:rPr lang="en-GB" sz="2400" dirty="0"/>
              <a:t>Evidence based approach continues to be used to great effect. </a:t>
            </a:r>
          </a:p>
        </p:txBody>
      </p:sp>
    </p:spTree>
    <p:extLst>
      <p:ext uri="{BB962C8B-B14F-4D97-AF65-F5344CB8AC3E}">
        <p14:creationId xmlns:p14="http://schemas.microsoft.com/office/powerpoint/2010/main" val="11119086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17538"/>
            <a:ext cx="8404423" cy="1143000"/>
          </a:xfrm>
        </p:spPr>
        <p:txBody>
          <a:bodyPr/>
          <a:lstStyle/>
          <a:p>
            <a:r>
              <a:rPr lang="en-GB" dirty="0"/>
              <a:t>Developments and challenges in the next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17713"/>
            <a:ext cx="8487544" cy="4114800"/>
          </a:xfrm>
        </p:spPr>
        <p:txBody>
          <a:bodyPr/>
          <a:lstStyle/>
          <a:p>
            <a:r>
              <a:rPr lang="en-GB" dirty="0"/>
              <a:t>COVID recovery</a:t>
            </a:r>
          </a:p>
          <a:p>
            <a:r>
              <a:rPr lang="en-GB" dirty="0"/>
              <a:t>New national IT system</a:t>
            </a:r>
          </a:p>
          <a:p>
            <a:r>
              <a:rPr lang="en-GB" dirty="0"/>
              <a:t>Interval extension</a:t>
            </a:r>
          </a:p>
          <a:p>
            <a:r>
              <a:rPr lang="en-GB" dirty="0"/>
              <a:t>Self Sampling Evaluation </a:t>
            </a:r>
          </a:p>
        </p:txBody>
      </p:sp>
    </p:spTree>
    <p:extLst>
      <p:ext uri="{BB962C8B-B14F-4D97-AF65-F5344CB8AC3E}">
        <p14:creationId xmlns:p14="http://schemas.microsoft.com/office/powerpoint/2010/main" val="39069888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E979-F14C-44AF-985A-C579D252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86F42-630A-4472-AC62-8011A37A8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Cervical Screening is a multidisciplinary, multiagency programme</a:t>
            </a:r>
          </a:p>
          <a:p>
            <a:r>
              <a:rPr lang="en-GB" dirty="0"/>
              <a:t>Touches on fundamental aspects of medical practice across disciplines</a:t>
            </a:r>
          </a:p>
          <a:p>
            <a:r>
              <a:rPr lang="en-GB" dirty="0"/>
              <a:t>UK cervical screening is the best in the world but no room for complacency</a:t>
            </a:r>
          </a:p>
        </p:txBody>
      </p:sp>
    </p:spTree>
    <p:extLst>
      <p:ext uri="{BB962C8B-B14F-4D97-AF65-F5344CB8AC3E}">
        <p14:creationId xmlns:p14="http://schemas.microsoft.com/office/powerpoint/2010/main" val="35669296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194F-110D-4D5E-860A-8BF6878D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4B950-5306-47B6-8813-99167DDFA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https://www.gov.uk/topic/population-screening-programmes/cervical</a:t>
            </a:r>
            <a:endParaRPr lang="en-GB" dirty="0"/>
          </a:p>
          <a:p>
            <a:endParaRPr lang="en-GB" dirty="0"/>
          </a:p>
          <a:p>
            <a:r>
              <a:rPr lang="en-GB" dirty="0"/>
              <a:t>http://www.britishcytology.org.uk/</a:t>
            </a:r>
          </a:p>
        </p:txBody>
      </p:sp>
    </p:spTree>
    <p:extLst>
      <p:ext uri="{BB962C8B-B14F-4D97-AF65-F5344CB8AC3E}">
        <p14:creationId xmlns:p14="http://schemas.microsoft.com/office/powerpoint/2010/main" val="403695447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</TotalTime>
  <Words>3962</Words>
  <Application>Microsoft Office PowerPoint</Application>
  <PresentationFormat>On-screen Show (4:3)</PresentationFormat>
  <Paragraphs>598</Paragraphs>
  <Slides>98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10" baseType="lpstr">
      <vt:lpstr>Arial Unicode MS</vt:lpstr>
      <vt:lpstr>Arial</vt:lpstr>
      <vt:lpstr>Calibri</vt:lpstr>
      <vt:lpstr>Georgia</vt:lpstr>
      <vt:lpstr>Helvetica</vt:lpstr>
      <vt:lpstr>Tahoma</vt:lpstr>
      <vt:lpstr>Times</vt:lpstr>
      <vt:lpstr>Times New Roman</vt:lpstr>
      <vt:lpstr>Verdana</vt:lpstr>
      <vt:lpstr>Wingdings</vt:lpstr>
      <vt:lpstr>Blends</vt:lpstr>
      <vt:lpstr>Chart</vt:lpstr>
      <vt:lpstr>The NHS Cervical Screening programme</vt:lpstr>
      <vt:lpstr>Principles of screening</vt:lpstr>
      <vt:lpstr>Cervical screening </vt:lpstr>
      <vt:lpstr>Important Health Problem  </vt:lpstr>
      <vt:lpstr>PowerPoint Presentation</vt:lpstr>
      <vt:lpstr>Natural history</vt:lpstr>
      <vt:lpstr>HPV infection</vt:lpstr>
      <vt:lpstr>High-risk HPV types causing cervical cancer</vt:lpstr>
      <vt:lpstr>PowerPoint Presentation</vt:lpstr>
      <vt:lpstr>Cervical screening in the UK</vt:lpstr>
      <vt:lpstr>PowerPoint Presentation</vt:lpstr>
      <vt:lpstr>Cervical Screening Programme</vt:lpstr>
      <vt:lpstr>Cervical Screening in the UK</vt:lpstr>
      <vt:lpstr>National screening committee</vt:lpstr>
      <vt:lpstr> The Call and Recall System</vt:lpstr>
      <vt:lpstr> The Primary Care Team</vt:lpstr>
      <vt:lpstr>Before taking the sample</vt:lpstr>
      <vt:lpstr>       The laboratory/laboratories</vt:lpstr>
      <vt:lpstr> The Colposcopy Service</vt:lpstr>
      <vt:lpstr>Colposcopy</vt:lpstr>
      <vt:lpstr>Visible Abnormalities</vt:lpstr>
      <vt:lpstr>CIN</vt:lpstr>
      <vt:lpstr>Treatment</vt:lpstr>
      <vt:lpstr>Large Loop Excision of the Transformation Zone (LLETZ)</vt:lpstr>
      <vt:lpstr>Multidisciplinary working</vt:lpstr>
      <vt:lpstr>Cervical screening</vt:lpstr>
      <vt:lpstr>Prophylactic vaccines  - Virus Like Particles (VLPs)</vt:lpstr>
      <vt:lpstr>Key findings </vt:lpstr>
      <vt:lpstr>Vaccine development</vt:lpstr>
      <vt:lpstr>HPV Vaccine</vt:lpstr>
      <vt:lpstr>High coverage</vt:lpstr>
      <vt:lpstr>An evidence based approach</vt:lpstr>
      <vt:lpstr>PowerPoint Presentation</vt:lpstr>
      <vt:lpstr>PowerPoint Presentation</vt:lpstr>
      <vt:lpstr>Screening in the under 25’s</vt:lpstr>
      <vt:lpstr>Jade Goody</vt:lpstr>
      <vt:lpstr>ACCS review 2009</vt:lpstr>
      <vt:lpstr>Clinical practice guidelines for the assessment of young women aged 20-24 with abnormal vaginal bleeding</vt:lpstr>
      <vt:lpstr>Automation</vt:lpstr>
      <vt:lpstr>We wont be doing….</vt:lpstr>
      <vt:lpstr>Primary Screening for High risk HPV</vt:lpstr>
      <vt:lpstr>PowerPoint Presentation</vt:lpstr>
      <vt:lpstr>Human papillomavirus (HPV)</vt:lpstr>
      <vt:lpstr>ARTISTIC TRIAL</vt:lpstr>
      <vt:lpstr>ARTISTIC TRIAL</vt:lpstr>
      <vt:lpstr>HPV prevalence by age</vt:lpstr>
      <vt:lpstr>ARTISTIC</vt:lpstr>
      <vt:lpstr>HPV primary screening</vt:lpstr>
      <vt:lpstr>Primary cervical screening with high risk human papillomavirus testing: observational study  Rebolj M; Rimmer J, Denton KJ et al </vt:lpstr>
      <vt:lpstr>Approved HPV tests https://www.gov.uk/government/publications/cervical-screening-acceptable-hpv-tests/cervical-screening-acceptable-hpv-tests</vt:lpstr>
      <vt:lpstr>PowerPoint Presentation</vt:lpstr>
      <vt:lpstr>PowerPoint Presentation</vt:lpstr>
      <vt:lpstr>Centres for HPV primary screening delivery</vt:lpstr>
      <vt:lpstr>Implementation</vt:lpstr>
      <vt:lpstr>Challenges</vt:lpstr>
      <vt:lpstr>Good coverage</vt:lpstr>
      <vt:lpstr>Coverage by age group</vt:lpstr>
      <vt:lpstr>Coverage</vt:lpstr>
      <vt:lpstr>Coverage</vt:lpstr>
      <vt:lpstr>Solutions</vt:lpstr>
      <vt:lpstr>Modelling the future</vt:lpstr>
      <vt:lpstr>PowerPoint Presentation</vt:lpstr>
      <vt:lpstr>Effect of COVID-19</vt:lpstr>
      <vt:lpstr>PowerPoint Presentation</vt:lpstr>
      <vt:lpstr>PowerPoint Presentation</vt:lpstr>
      <vt:lpstr>How does the UK compare internationally?</vt:lpstr>
      <vt:lpstr>History of cervical screening in England</vt:lpstr>
      <vt:lpstr>1987</vt:lpstr>
      <vt:lpstr>Cancer of the Cervix: Death by Incompetence The Lancet, August 17, 1985</vt:lpstr>
      <vt:lpstr>National Audit Office Report 1992</vt:lpstr>
      <vt:lpstr>1993 Inverclyde</vt:lpstr>
      <vt:lpstr>1997: annus horribilis</vt:lpstr>
      <vt:lpstr>Lessons from Kent and Devon</vt:lpstr>
      <vt:lpstr>Cytology</vt:lpstr>
      <vt:lpstr>Models of screening</vt:lpstr>
      <vt:lpstr>How is it funded</vt:lpstr>
      <vt:lpstr>France</vt:lpstr>
      <vt:lpstr>USA</vt:lpstr>
      <vt:lpstr>Developing countries</vt:lpstr>
      <vt:lpstr>Georgia (Republic of) c 2006</vt:lpstr>
      <vt:lpstr>Cervical Screening in Ireland</vt:lpstr>
      <vt:lpstr>May 2018</vt:lpstr>
      <vt:lpstr>A patient experience</vt:lpstr>
      <vt:lpstr>May 2018</vt:lpstr>
      <vt:lpstr>The Scally Review</vt:lpstr>
      <vt:lpstr>Listening to voices of women</vt:lpstr>
      <vt:lpstr>Recommendations - 50</vt:lpstr>
      <vt:lpstr>PowerPoint Presentation</vt:lpstr>
      <vt:lpstr>International lessons</vt:lpstr>
      <vt:lpstr>Questions for cervical screening elsewhere</vt:lpstr>
      <vt:lpstr>PowerPoint Presentation</vt:lpstr>
      <vt:lpstr>PowerPoint Presentation</vt:lpstr>
      <vt:lpstr>Openness and Disclosure?</vt:lpstr>
      <vt:lpstr>PowerPoint Presentation</vt:lpstr>
      <vt:lpstr>Conclusion</vt:lpstr>
      <vt:lpstr>Developments and challenges in the next year</vt:lpstr>
      <vt:lpstr>PowerPoint Presentation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NHSCSP – an overview</dc:title>
  <dc:creator>chandan sen</dc:creator>
  <cp:lastModifiedBy>Muhammed Sohail</cp:lastModifiedBy>
  <cp:revision>188</cp:revision>
  <cp:lastPrinted>2017-08-15T13:47:27Z</cp:lastPrinted>
  <dcterms:created xsi:type="dcterms:W3CDTF">2009-08-19T20:46:42Z</dcterms:created>
  <dcterms:modified xsi:type="dcterms:W3CDTF">2020-09-08T19:21:48Z</dcterms:modified>
</cp:coreProperties>
</file>