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443" r:id="rId2"/>
    <p:sldId id="256" r:id="rId3"/>
    <p:sldId id="444" r:id="rId4"/>
    <p:sldId id="445" r:id="rId5"/>
    <p:sldId id="446" r:id="rId6"/>
    <p:sldId id="259" r:id="rId7"/>
    <p:sldId id="261" r:id="rId8"/>
    <p:sldId id="296" r:id="rId9"/>
    <p:sldId id="263" r:id="rId10"/>
    <p:sldId id="447" r:id="rId11"/>
    <p:sldId id="448" r:id="rId12"/>
    <p:sldId id="369" r:id="rId13"/>
    <p:sldId id="297" r:id="rId14"/>
    <p:sldId id="449" r:id="rId15"/>
    <p:sldId id="300" r:id="rId16"/>
    <p:sldId id="466" r:id="rId17"/>
    <p:sldId id="303" r:id="rId18"/>
    <p:sldId id="304" r:id="rId19"/>
    <p:sldId id="312" r:id="rId20"/>
    <p:sldId id="329" r:id="rId21"/>
    <p:sldId id="305" r:id="rId22"/>
    <p:sldId id="314" r:id="rId23"/>
    <p:sldId id="330" r:id="rId24"/>
    <p:sldId id="315" r:id="rId25"/>
    <p:sldId id="316" r:id="rId26"/>
    <p:sldId id="307" r:id="rId27"/>
    <p:sldId id="308" r:id="rId28"/>
    <p:sldId id="309" r:id="rId29"/>
    <p:sldId id="332" r:id="rId30"/>
    <p:sldId id="333" r:id="rId31"/>
    <p:sldId id="370" r:id="rId32"/>
    <p:sldId id="450" r:id="rId33"/>
    <p:sldId id="456" r:id="rId34"/>
    <p:sldId id="451" r:id="rId35"/>
    <p:sldId id="452" r:id="rId36"/>
    <p:sldId id="335" r:id="rId37"/>
    <p:sldId id="337" r:id="rId38"/>
    <p:sldId id="338" r:id="rId39"/>
    <p:sldId id="342" r:id="rId40"/>
    <p:sldId id="343" r:id="rId41"/>
    <p:sldId id="439" r:id="rId42"/>
    <p:sldId id="311" r:id="rId43"/>
    <p:sldId id="317" r:id="rId44"/>
    <p:sldId id="319" r:id="rId45"/>
    <p:sldId id="321" r:id="rId46"/>
    <p:sldId id="323" r:id="rId47"/>
    <p:sldId id="325" r:id="rId48"/>
    <p:sldId id="326" r:id="rId49"/>
    <p:sldId id="327" r:id="rId50"/>
    <p:sldId id="371" r:id="rId51"/>
    <p:sldId id="454" r:id="rId52"/>
    <p:sldId id="372" r:id="rId53"/>
    <p:sldId id="374" r:id="rId54"/>
    <p:sldId id="376" r:id="rId55"/>
    <p:sldId id="377" r:id="rId56"/>
    <p:sldId id="344" r:id="rId57"/>
    <p:sldId id="328" r:id="rId58"/>
    <p:sldId id="360" r:id="rId59"/>
    <p:sldId id="361" r:id="rId60"/>
    <p:sldId id="378" r:id="rId61"/>
    <p:sldId id="457" r:id="rId62"/>
    <p:sldId id="393" r:id="rId63"/>
    <p:sldId id="440" r:id="rId64"/>
    <p:sldId id="379" r:id="rId65"/>
    <p:sldId id="381" r:id="rId66"/>
    <p:sldId id="382" r:id="rId67"/>
    <p:sldId id="383" r:id="rId68"/>
    <p:sldId id="385" r:id="rId69"/>
    <p:sldId id="398" r:id="rId70"/>
    <p:sldId id="390" r:id="rId71"/>
    <p:sldId id="391" r:id="rId72"/>
    <p:sldId id="395" r:id="rId73"/>
    <p:sldId id="345" r:id="rId74"/>
    <p:sldId id="458" r:id="rId75"/>
    <p:sldId id="265" r:id="rId76"/>
    <p:sldId id="400" r:id="rId77"/>
    <p:sldId id="459" r:id="rId78"/>
    <p:sldId id="399" r:id="rId79"/>
    <p:sldId id="401" r:id="rId80"/>
    <p:sldId id="461" r:id="rId81"/>
    <p:sldId id="402" r:id="rId82"/>
    <p:sldId id="460" r:id="rId83"/>
    <p:sldId id="404" r:id="rId84"/>
    <p:sldId id="405" r:id="rId85"/>
    <p:sldId id="407" r:id="rId86"/>
    <p:sldId id="462" r:id="rId87"/>
    <p:sldId id="463" r:id="rId88"/>
    <p:sldId id="470" r:id="rId89"/>
    <p:sldId id="464" r:id="rId90"/>
    <p:sldId id="424" r:id="rId91"/>
    <p:sldId id="465" r:id="rId92"/>
    <p:sldId id="425" r:id="rId93"/>
    <p:sldId id="426" r:id="rId94"/>
    <p:sldId id="469" r:id="rId95"/>
    <p:sldId id="428" r:id="rId96"/>
    <p:sldId id="432" r:id="rId97"/>
    <p:sldId id="434" r:id="rId98"/>
    <p:sldId id="438" r:id="rId99"/>
    <p:sldId id="351" r:id="rId100"/>
    <p:sldId id="435" r:id="rId101"/>
    <p:sldId id="467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7" autoAdjust="0"/>
    <p:restoredTop sz="86350" autoAdjust="0"/>
  </p:normalViewPr>
  <p:slideViewPr>
    <p:cSldViewPr>
      <p:cViewPr varScale="1">
        <p:scale>
          <a:sx n="101" d="100"/>
          <a:sy n="101" d="100"/>
        </p:scale>
        <p:origin x="1482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2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903C8-FAE9-42B2-A80F-724A17E0CDB3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963BB-0232-4815-8D76-854DCB5CB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83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963BB-0232-4815-8D76-854DCB5CB8F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7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963BB-0232-4815-8D76-854DCB5CB8F7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91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72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20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38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EC9D7C0-2624-4FCB-B650-433EBAB3B8BE}" type="datetimeFigureOut">
              <a:rPr lang="en-GB"/>
              <a:pPr>
                <a:defRPr/>
              </a:pPr>
              <a:t>08/09/2020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957D807-8CEC-450B-B854-3048120642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9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2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38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86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70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85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46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12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94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7669E-C413-4C32-AA90-EB25E9686661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09F31-929E-4845-BC7C-63DE239E3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112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.uk/url?sa=i&amp;rct=j&amp;q=&amp;esrc=s&amp;source=images&amp;cd=&amp;cad=rja&amp;uact=8&amp;ved=0CAcQjRxqFQoTCMCBq6Ol08cCFYZp2wodnDsGYQ&amp;url=http://casemed2013.wikispaces.com/Esophagus%2BPath&amp;ei=YUTkVYDNJobT7Qac95iIBg&amp;psig=AFQjCNEFpaKpoD8YuK40wcpSKDgKX5lHlA&amp;ust=1441109437194509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intechopen.com/source/html/41548/media/image1.pn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google.co.uk/url?sa=i&amp;rct=j&amp;q=&amp;esrc=s&amp;source=images&amp;cd=&amp;cad=rja&amp;uact=8&amp;ved=0CAcQjRxqFQoTCMHH6sDH08cCFWia2wodPIIAkQ&amp;url=https://www.studyblue.com/notes/note/n/gi-histology-week-1-/deck/932198&amp;ei=RmjkVcGMEui07ga8hIKICQ&amp;psig=AFQjCNGwFOpj4ZVhtmpRXwcfi13gGwwvDw&amp;ust=1441118599861618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/>
          </p:cNvSpPr>
          <p:nvPr>
            <p:ph type="ctrTitle" idx="4294967295"/>
          </p:nvPr>
        </p:nvSpPr>
        <p:spPr>
          <a:xfrm>
            <a:off x="179512" y="620688"/>
            <a:ext cx="8751647" cy="2231653"/>
          </a:xfrm>
        </p:spPr>
        <p:txBody>
          <a:bodyPr>
            <a:noAutofit/>
          </a:bodyPr>
          <a:lstStyle/>
          <a:p>
            <a:r>
              <a:rPr lang="en-GB" altLang="en-US" sz="5400" dirty="0">
                <a:solidFill>
                  <a:srgbClr val="FFFF66"/>
                </a:solidFill>
              </a:rPr>
              <a:t>St Mark’s Hospital &amp; Academic Institute</a:t>
            </a:r>
          </a:p>
        </p:txBody>
      </p:sp>
      <p:sp>
        <p:nvSpPr>
          <p:cNvPr id="10243" name="Rectangle 8"/>
          <p:cNvSpPr>
            <a:spLocks noGrp="1"/>
          </p:cNvSpPr>
          <p:nvPr>
            <p:ph type="subTitle" idx="4294967295"/>
          </p:nvPr>
        </p:nvSpPr>
        <p:spPr>
          <a:xfrm>
            <a:off x="899592" y="3501008"/>
            <a:ext cx="6767513" cy="1296987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GB" altLang="en-US" sz="2800" dirty="0">
                <a:solidFill>
                  <a:srgbClr val="FFFF66"/>
                </a:solidFill>
              </a:rPr>
              <a:t>GASTROINTESTINAL HISTOPATHOLOGY 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GB" altLang="en-US" sz="2800" dirty="0">
                <a:solidFill>
                  <a:srgbClr val="FFFF66"/>
                </a:solidFill>
              </a:rPr>
              <a:t>LECTURES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6115" y="4806888"/>
            <a:ext cx="319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Dr M </a:t>
            </a:r>
            <a:r>
              <a:rPr lang="en-GB" sz="3600" dirty="0" err="1"/>
              <a:t>Moorghen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3" y="4523661"/>
            <a:ext cx="1418258" cy="21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9"/>
    </mc:Choice>
    <mc:Fallback xmlns="">
      <p:transition spd="slow" advTm="104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150805\05144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899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472" y="5199583"/>
            <a:ext cx="7329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Squamous         Pavement</a:t>
            </a:r>
          </a:p>
        </p:txBody>
      </p:sp>
      <p:pic>
        <p:nvPicPr>
          <p:cNvPr id="8194" name="Picture 2" descr="C:\Users\moganaden\Pictures\pav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094" y="2135368"/>
            <a:ext cx="4500115" cy="175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2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3"/>
    </mc:Choice>
    <mc:Fallback xmlns="">
      <p:transition spd="slow" advTm="38373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1196752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DIAGNOSIS</a:t>
            </a:r>
          </a:p>
          <a:p>
            <a:endParaRPr lang="en-GB" sz="3600" dirty="0"/>
          </a:p>
          <a:p>
            <a:r>
              <a:rPr lang="en-GB" sz="3600" dirty="0"/>
              <a:t>H and E: Spindle cells</a:t>
            </a:r>
          </a:p>
          <a:p>
            <a:endParaRPr lang="en-GB" sz="3600" dirty="0"/>
          </a:p>
          <a:p>
            <a:r>
              <a:rPr lang="en-GB" sz="3600" dirty="0"/>
              <a:t>Immunohistochemistry: CD117, DOG 1</a:t>
            </a:r>
          </a:p>
          <a:p>
            <a:endParaRPr lang="en-GB" sz="3600" dirty="0"/>
          </a:p>
          <a:p>
            <a:r>
              <a:rPr lang="en-GB" sz="3600" dirty="0"/>
              <a:t>PROGNOSIS:  SIZE,  MITOSES</a:t>
            </a:r>
          </a:p>
        </p:txBody>
      </p:sp>
    </p:spTree>
    <p:extLst>
      <p:ext uri="{BB962C8B-B14F-4D97-AF65-F5344CB8AC3E}">
        <p14:creationId xmlns:p14="http://schemas.microsoft.com/office/powerpoint/2010/main" val="32846732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8C7D9E-B031-4F16-A572-1D4ACB0B0FB9}"/>
              </a:ext>
            </a:extLst>
          </p:cNvPr>
          <p:cNvSpPr/>
          <p:nvPr/>
        </p:nvSpPr>
        <p:spPr>
          <a:xfrm>
            <a:off x="3785567" y="2967335"/>
            <a:ext cx="1572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2313052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IM150805\05144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10320"/>
            <a:ext cx="61446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458112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SKIN</a:t>
            </a:r>
          </a:p>
        </p:txBody>
      </p:sp>
    </p:spTree>
    <p:extLst>
      <p:ext uri="{BB962C8B-B14F-4D97-AF65-F5344CB8AC3E}">
        <p14:creationId xmlns:p14="http://schemas.microsoft.com/office/powerpoint/2010/main" val="12112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8"/>
    </mc:Choice>
    <mc:Fallback xmlns="">
      <p:transition spd="slow" advTm="1397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0" y="1926779"/>
            <a:ext cx="763284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3" y="5547769"/>
            <a:ext cx="252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OESOPHAGUS</a:t>
            </a:r>
          </a:p>
        </p:txBody>
      </p:sp>
    </p:spTree>
    <p:extLst>
      <p:ext uri="{BB962C8B-B14F-4D97-AF65-F5344CB8AC3E}">
        <p14:creationId xmlns:p14="http://schemas.microsoft.com/office/powerpoint/2010/main" val="8904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85"/>
    </mc:Choice>
    <mc:Fallback xmlns="">
      <p:transition spd="slow" advTm="7738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1143000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rgbClr val="FFFF00"/>
                </a:solidFill>
              </a:rPr>
              <a:t>STOMACH</a:t>
            </a:r>
          </a:p>
        </p:txBody>
      </p:sp>
    </p:spTree>
    <p:extLst>
      <p:ext uri="{BB962C8B-B14F-4D97-AF65-F5344CB8AC3E}">
        <p14:creationId xmlns:p14="http://schemas.microsoft.com/office/powerpoint/2010/main" val="205985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44"/>
    </mc:Choice>
    <mc:Fallback xmlns="">
      <p:transition spd="slow" advTm="2874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ganaden\Pictures\gastric gl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44563"/>
            <a:ext cx="7462837" cy="49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9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44"/>
    </mc:Choice>
    <mc:Fallback xmlns="">
      <p:transition spd="slow" advTm="6524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150805\05141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17576" y="476672"/>
            <a:ext cx="487680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6635" y="5909001"/>
            <a:ext cx="962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PIT </a:t>
            </a:r>
          </a:p>
        </p:txBody>
      </p:sp>
    </p:spTree>
    <p:extLst>
      <p:ext uri="{BB962C8B-B14F-4D97-AF65-F5344CB8AC3E}">
        <p14:creationId xmlns:p14="http://schemas.microsoft.com/office/powerpoint/2010/main" val="37179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3"/>
    </mc:Choice>
    <mc:Fallback xmlns="">
      <p:transition spd="slow" advTm="2757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IM150805\05141430.jpg">
            <a:extLst>
              <a:ext uri="{FF2B5EF4-FFF2-40B4-BE49-F238E27FC236}">
                <a16:creationId xmlns:a16="http://schemas.microsoft.com/office/drawing/2014/main" id="{94D70FE9-38A4-4CB8-8473-BE5D3165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718299" cy="42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F4AE92-6CB6-4603-83C1-A0634F3869E3}"/>
              </a:ext>
            </a:extLst>
          </p:cNvPr>
          <p:cNvSpPr/>
          <p:nvPr/>
        </p:nvSpPr>
        <p:spPr>
          <a:xfrm>
            <a:off x="899592" y="332656"/>
            <a:ext cx="966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pit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EB3689-D6E2-4370-AB52-05B0A7BA4D91}"/>
              </a:ext>
            </a:extLst>
          </p:cNvPr>
          <p:cNvCxnSpPr>
            <a:cxnSpLocks/>
          </p:cNvCxnSpPr>
          <p:nvPr/>
        </p:nvCxnSpPr>
        <p:spPr>
          <a:xfrm>
            <a:off x="1691680" y="1196752"/>
            <a:ext cx="1377658" cy="752999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B6FBBE-C3C2-4C92-85E1-702DE7265486}"/>
              </a:ext>
            </a:extLst>
          </p:cNvPr>
          <p:cNvSpPr txBox="1"/>
          <p:nvPr/>
        </p:nvSpPr>
        <p:spPr>
          <a:xfrm>
            <a:off x="3707904" y="3645024"/>
            <a:ext cx="396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77012C-CB4B-4AB8-8AEE-54709EB8376A}"/>
              </a:ext>
            </a:extLst>
          </p:cNvPr>
          <p:cNvCxnSpPr>
            <a:cxnSpLocks/>
          </p:cNvCxnSpPr>
          <p:nvPr/>
        </p:nvCxnSpPr>
        <p:spPr>
          <a:xfrm flipH="1">
            <a:off x="3275856" y="3886950"/>
            <a:ext cx="554202" cy="5046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230E358-B008-4A4C-A544-1E274C1B2010}"/>
              </a:ext>
            </a:extLst>
          </p:cNvPr>
          <p:cNvSpPr txBox="1"/>
          <p:nvPr/>
        </p:nvSpPr>
        <p:spPr>
          <a:xfrm>
            <a:off x="4412100" y="3706579"/>
            <a:ext cx="834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E4046B-9838-4FD8-BAAE-F34C71791BB4}"/>
              </a:ext>
            </a:extLst>
          </p:cNvPr>
          <p:cNvCxnSpPr>
            <a:cxnSpLocks/>
          </p:cNvCxnSpPr>
          <p:nvPr/>
        </p:nvCxnSpPr>
        <p:spPr>
          <a:xfrm>
            <a:off x="4644008" y="4149080"/>
            <a:ext cx="527760" cy="34284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105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150805\05145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IM150805\05141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06" y="1996361"/>
            <a:ext cx="4067549" cy="30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688340"/>
            <a:ext cx="2852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/>
              <a:t>ANTRUM</a:t>
            </a:r>
          </a:p>
        </p:txBody>
      </p:sp>
    </p:spTree>
    <p:extLst>
      <p:ext uri="{BB962C8B-B14F-4D97-AF65-F5344CB8AC3E}">
        <p14:creationId xmlns:p14="http://schemas.microsoft.com/office/powerpoint/2010/main" val="18243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5"/>
    </mc:Choice>
    <mc:Fallback xmlns="">
      <p:transition spd="slow" advTm="2564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150805\05141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772816"/>
            <a:ext cx="14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</a:t>
            </a:r>
            <a:r>
              <a:rPr lang="en-GB" b="1" dirty="0">
                <a:solidFill>
                  <a:schemeClr val="bg1"/>
                </a:solidFill>
              </a:rPr>
              <a:t>UBM</a:t>
            </a:r>
            <a:r>
              <a:rPr lang="en-GB" dirty="0">
                <a:solidFill>
                  <a:schemeClr val="bg1"/>
                </a:solidFill>
              </a:rPr>
              <a:t>UCOSA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3808" y="3501008"/>
            <a:ext cx="230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MUSCULARIS PROPRIA</a:t>
            </a:r>
          </a:p>
        </p:txBody>
      </p:sp>
    </p:spTree>
    <p:extLst>
      <p:ext uri="{BB962C8B-B14F-4D97-AF65-F5344CB8AC3E}">
        <p14:creationId xmlns:p14="http://schemas.microsoft.com/office/powerpoint/2010/main" val="34823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0"/>
    </mc:Choice>
    <mc:Fallback xmlns="">
      <p:transition spd="slow" advTm="1858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150805\05141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9946"/>
            <a:ext cx="4344483" cy="32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IM150805\05141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9946"/>
            <a:ext cx="4278485" cy="32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5420806"/>
            <a:ext cx="4400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MYENTERIC PLEXUS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596336" y="2223241"/>
            <a:ext cx="930973" cy="163537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97369" y="3676599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1376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6"/>
    </mc:Choice>
    <mc:Fallback xmlns="">
      <p:transition spd="slow" advTm="2414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5314" y="1412776"/>
            <a:ext cx="8229600" cy="301034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GASTROINTESTINAL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PATHOLOGY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640" y="4869160"/>
            <a:ext cx="6416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OESOPHAGUS AND STOMACH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3808" y="476672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rgbClr val="FFFF00"/>
                </a:solidFill>
              </a:rPr>
              <a:t>Introduction to</a:t>
            </a:r>
          </a:p>
        </p:txBody>
      </p:sp>
    </p:spTree>
    <p:extLst>
      <p:ext uri="{BB962C8B-B14F-4D97-AF65-F5344CB8AC3E}">
        <p14:creationId xmlns:p14="http://schemas.microsoft.com/office/powerpoint/2010/main" val="11742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2"/>
    </mc:Choice>
    <mc:Fallback xmlns="">
      <p:transition spd="slow" advTm="129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484784"/>
            <a:ext cx="718222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FFFF00"/>
                </a:solidFill>
              </a:rPr>
              <a:t>OESOPHAGUS AND STOMACH</a:t>
            </a:r>
          </a:p>
          <a:p>
            <a:endParaRPr lang="en-GB" sz="4400" b="1" dirty="0">
              <a:solidFill>
                <a:srgbClr val="FFFF00"/>
              </a:solidFill>
            </a:endParaRPr>
          </a:p>
          <a:p>
            <a:r>
              <a:rPr lang="en-GB" sz="4400" b="1" dirty="0">
                <a:solidFill>
                  <a:srgbClr val="FFFF00"/>
                </a:solidFill>
              </a:rPr>
              <a:t>       HISTOPATHOLOGY</a:t>
            </a:r>
          </a:p>
        </p:txBody>
      </p:sp>
    </p:spTree>
    <p:extLst>
      <p:ext uri="{BB962C8B-B14F-4D97-AF65-F5344CB8AC3E}">
        <p14:creationId xmlns:p14="http://schemas.microsoft.com/office/powerpoint/2010/main" val="10861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1"/>
    </mc:Choice>
    <mc:Fallback xmlns="">
      <p:transition spd="slow" advTm="1306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200" b="1" dirty="0">
                <a:solidFill>
                  <a:srgbClr val="FFFF00"/>
                </a:solidFill>
              </a:rPr>
              <a:t>OESOPHAGUS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916832"/>
            <a:ext cx="711970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FFFF00"/>
                </a:solidFill>
              </a:rPr>
              <a:t>REFLUX</a:t>
            </a:r>
          </a:p>
          <a:p>
            <a:pPr algn="ctr"/>
            <a:endParaRPr lang="en-GB" sz="4400" b="1" dirty="0">
              <a:solidFill>
                <a:srgbClr val="FFFF00"/>
              </a:solidFill>
            </a:endParaRPr>
          </a:p>
          <a:p>
            <a:r>
              <a:rPr lang="en-GB" sz="4400" b="1" dirty="0">
                <a:solidFill>
                  <a:srgbClr val="FFFF00"/>
                </a:solidFill>
              </a:rPr>
              <a:t>BARRETT’S  OESOPHAGUS</a:t>
            </a:r>
          </a:p>
          <a:p>
            <a:endParaRPr lang="en-GB" sz="4400" b="1" dirty="0">
              <a:solidFill>
                <a:srgbClr val="FFFF00"/>
              </a:solidFill>
            </a:endParaRPr>
          </a:p>
          <a:p>
            <a:r>
              <a:rPr lang="en-GB" sz="4400" b="1" dirty="0">
                <a:solidFill>
                  <a:srgbClr val="FFFF00"/>
                </a:solidFill>
              </a:rPr>
              <a:t>EOSINOPHILIC OESOPHAGITIS</a:t>
            </a:r>
          </a:p>
          <a:p>
            <a:endParaRPr lang="en-GB" sz="4400" b="1" dirty="0">
              <a:solidFill>
                <a:srgbClr val="FFFF00"/>
              </a:solidFill>
            </a:endParaRPr>
          </a:p>
          <a:p>
            <a:r>
              <a:rPr lang="en-GB" sz="4400" b="1" dirty="0">
                <a:solidFill>
                  <a:srgbClr val="FFFF00"/>
                </a:solidFill>
              </a:rPr>
              <a:t>CARCINOMA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2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28"/>
    </mc:Choice>
    <mc:Fallback xmlns="">
      <p:transition spd="slow" advTm="3102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1"/>
          <p:cNvSpPr txBox="1">
            <a:spLocks noChangeArrowheads="1"/>
          </p:cNvSpPr>
          <p:nvPr/>
        </p:nvSpPr>
        <p:spPr bwMode="auto">
          <a:xfrm>
            <a:off x="1115616" y="692696"/>
            <a:ext cx="58779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FFFF00"/>
                </a:solidFill>
              </a:rPr>
              <a:t>REFLUX/ GORD/ GERD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17E87681-300C-4376-9D3C-00B2008BF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420888"/>
            <a:ext cx="814338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FFFF00"/>
                </a:solidFill>
              </a:rPr>
              <a:t>DEFINITION – based on symptoms</a:t>
            </a:r>
          </a:p>
          <a:p>
            <a:endParaRPr lang="en-GB" sz="4400" b="1" dirty="0">
              <a:solidFill>
                <a:srgbClr val="FFFF00"/>
              </a:solidFill>
            </a:endParaRPr>
          </a:p>
          <a:p>
            <a:r>
              <a:rPr lang="en-GB" sz="4400" b="1" dirty="0">
                <a:solidFill>
                  <a:srgbClr val="FFFF00"/>
                </a:solidFill>
              </a:rPr>
              <a:t>ENDOSCOPY: NORMAL</a:t>
            </a:r>
          </a:p>
          <a:p>
            <a:r>
              <a:rPr lang="en-GB" sz="4400" b="1" dirty="0">
                <a:solidFill>
                  <a:srgbClr val="FFFF00"/>
                </a:solidFill>
              </a:rPr>
              <a:t>                         EROSIVE</a:t>
            </a:r>
          </a:p>
          <a:p>
            <a:r>
              <a:rPr lang="en-GB" sz="4400" b="1" dirty="0">
                <a:solidFill>
                  <a:srgbClr val="FFFF00"/>
                </a:solidFill>
              </a:rPr>
              <a:t>                         NON-EROSIVE</a:t>
            </a:r>
          </a:p>
          <a:p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11"/>
    </mc:Choice>
    <mc:Fallback xmlns="">
      <p:transition spd="slow" advTm="9061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8" y="325933"/>
            <a:ext cx="32575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5933"/>
            <a:ext cx="2807568" cy="282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4" y="3573016"/>
            <a:ext cx="3061658" cy="30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99690"/>
            <a:ext cx="2807568" cy="274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620688"/>
            <a:ext cx="45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6096" y="4766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924" y="3861048"/>
            <a:ext cx="27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6" y="386104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325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7"/>
    </mc:Choice>
    <mc:Fallback xmlns="">
      <p:transition spd="slow" advTm="2667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/>
          <p:cNvSpPr txBox="1">
            <a:spLocks noChangeArrowheads="1"/>
          </p:cNvSpPr>
          <p:nvPr/>
        </p:nvSpPr>
        <p:spPr bwMode="auto">
          <a:xfrm>
            <a:off x="1331913" y="868363"/>
            <a:ext cx="579536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800" b="1" dirty="0">
                <a:solidFill>
                  <a:srgbClr val="FFFF00"/>
                </a:solidFill>
              </a:rPr>
              <a:t>GORD- ROLE OF HISTOLOGY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417783" cy="35394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GB" sz="3200" b="1" dirty="0">
                <a:solidFill>
                  <a:srgbClr val="FFFF00"/>
                </a:solidFill>
              </a:rPr>
              <a:t>Correlate with endoscopic findings</a:t>
            </a:r>
          </a:p>
          <a:p>
            <a:pPr marL="342900" indent="-342900">
              <a:buFontTx/>
              <a:buAutoNum type="arabicPeriod"/>
              <a:defRPr/>
            </a:pPr>
            <a:endParaRPr lang="en-GB" sz="3200" b="1" dirty="0">
              <a:solidFill>
                <a:srgbClr val="FFFF00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GB" sz="3200" b="1" dirty="0">
                <a:solidFill>
                  <a:srgbClr val="FFFF00"/>
                </a:solidFill>
              </a:rPr>
              <a:t>Consider other diagnoses:</a:t>
            </a:r>
          </a:p>
          <a:p>
            <a:pPr>
              <a:defRPr/>
            </a:pPr>
            <a:r>
              <a:rPr lang="en-GB" sz="3200" b="1" dirty="0">
                <a:solidFill>
                  <a:srgbClr val="FFFF00"/>
                </a:solidFill>
              </a:rPr>
              <a:t>   </a:t>
            </a:r>
            <a:r>
              <a:rPr lang="en-GB" sz="3200" b="1" dirty="0" err="1">
                <a:solidFill>
                  <a:srgbClr val="FFFF00"/>
                </a:solidFill>
              </a:rPr>
              <a:t>eg</a:t>
            </a:r>
            <a:r>
              <a:rPr lang="en-GB" sz="3200" b="1" dirty="0">
                <a:solidFill>
                  <a:srgbClr val="FFFF00"/>
                </a:solidFill>
              </a:rPr>
              <a:t> EOSINOPHILIC OESOPHAGITIS</a:t>
            </a:r>
          </a:p>
          <a:p>
            <a:pPr>
              <a:defRPr/>
            </a:pPr>
            <a:r>
              <a:rPr lang="en-GB" sz="3200" b="1" dirty="0">
                <a:solidFill>
                  <a:srgbClr val="FFFF00"/>
                </a:solidFill>
              </a:rPr>
              <a:t>         Candidiasis</a:t>
            </a:r>
          </a:p>
          <a:p>
            <a:pPr>
              <a:defRPr/>
            </a:pPr>
            <a:r>
              <a:rPr lang="en-GB" sz="3200" b="1" dirty="0">
                <a:solidFill>
                  <a:srgbClr val="FFFF00"/>
                </a:solidFill>
              </a:rPr>
              <a:t>        BARRETT’S OESOPHAGUS </a:t>
            </a:r>
          </a:p>
          <a:p>
            <a:pPr>
              <a:defRPr/>
            </a:pPr>
            <a:r>
              <a:rPr lang="en-GB" sz="3200" b="1" dirty="0">
                <a:solidFill>
                  <a:srgbClr val="FFFF00"/>
                </a:solidFill>
              </a:rPr>
              <a:t>        ???NEOPLASIA</a:t>
            </a:r>
          </a:p>
        </p:txBody>
      </p:sp>
    </p:spTree>
    <p:extLst>
      <p:ext uri="{BB962C8B-B14F-4D97-AF65-F5344CB8AC3E}">
        <p14:creationId xmlns:p14="http://schemas.microsoft.com/office/powerpoint/2010/main" val="5171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9"/>
    </mc:Choice>
    <mc:Fallback xmlns="">
      <p:transition spd="slow" advTm="3685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REFLUX</a:t>
            </a:r>
          </a:p>
        </p:txBody>
      </p:sp>
      <p:sp>
        <p:nvSpPr>
          <p:cNvPr id="47106" name="Rectangle 3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GB" b="1" dirty="0">
                <a:solidFill>
                  <a:srgbClr val="FFFF00"/>
                </a:solidFill>
              </a:rPr>
              <a:t>HISTOLOGY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b="1" dirty="0">
                <a:solidFill>
                  <a:srgbClr val="FFFF00"/>
                </a:solidFill>
              </a:rPr>
              <a:t>                  BASAL HYPERPLASIA (&gt;15%)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b="1" dirty="0">
                <a:solidFill>
                  <a:srgbClr val="FFFF00"/>
                </a:solidFill>
              </a:rPr>
              <a:t>                  ELONGATION OF PAPILLAE (&gt;2/3)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b="1" dirty="0">
                <a:solidFill>
                  <a:srgbClr val="92D050"/>
                </a:solidFill>
              </a:rPr>
              <a:t>                  EOSINOPHILS</a:t>
            </a:r>
            <a:r>
              <a:rPr lang="en-GB" b="1" dirty="0">
                <a:solidFill>
                  <a:srgbClr val="FFFF00"/>
                </a:solidFill>
              </a:rPr>
              <a:t>/ NEUTROPHILS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b="1" dirty="0">
                <a:solidFill>
                  <a:srgbClr val="FFFF00"/>
                </a:solidFill>
              </a:rPr>
              <a:t>                  CAPILLARY CONGESTION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GB" b="1" i="1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b="1" i="1" dirty="0">
                <a:solidFill>
                  <a:srgbClr val="FFFF00"/>
                </a:solidFill>
              </a:rPr>
              <a:t>(Gastroenterology 1970 58: 163-174)</a:t>
            </a:r>
          </a:p>
        </p:txBody>
      </p:sp>
    </p:spTree>
    <p:extLst>
      <p:ext uri="{BB962C8B-B14F-4D97-AF65-F5344CB8AC3E}">
        <p14:creationId xmlns:p14="http://schemas.microsoft.com/office/powerpoint/2010/main" val="41422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04"/>
    </mc:Choice>
    <mc:Fallback xmlns="">
      <p:transition spd="slow" advTm="6020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77391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1628800"/>
            <a:ext cx="4096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</a:rPr>
              <a:t>ELONGATION OF PAPILLAE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5896" y="5013176"/>
            <a:ext cx="3676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BASAL HYPERPLASIA</a:t>
            </a:r>
          </a:p>
        </p:txBody>
      </p:sp>
    </p:spTree>
    <p:extLst>
      <p:ext uri="{BB962C8B-B14F-4D97-AF65-F5344CB8AC3E}">
        <p14:creationId xmlns:p14="http://schemas.microsoft.com/office/powerpoint/2010/main" val="178678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1"/>
    </mc:Choice>
    <mc:Fallback xmlns="">
      <p:transition spd="slow" advTm="1787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FFFF00"/>
                </a:solidFill>
              </a:rPr>
              <a:t>BARRETT’S OESOPHAGUS</a:t>
            </a:r>
          </a:p>
        </p:txBody>
      </p:sp>
    </p:spTree>
    <p:extLst>
      <p:ext uri="{BB962C8B-B14F-4D97-AF65-F5344CB8AC3E}">
        <p14:creationId xmlns:p14="http://schemas.microsoft.com/office/powerpoint/2010/main" val="39013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7"/>
    </mc:Choice>
    <mc:Fallback xmlns="">
      <p:transition spd="slow" advTm="440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6" y="908720"/>
            <a:ext cx="856895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FF00"/>
                </a:solidFill>
              </a:rPr>
              <a:t>DEFINITION</a:t>
            </a:r>
          </a:p>
          <a:p>
            <a:r>
              <a:rPr lang="en-GB" sz="2800" dirty="0">
                <a:solidFill>
                  <a:srgbClr val="FFFF00"/>
                </a:solidFill>
              </a:rPr>
              <a:t>▸ Barrett’s oesophagus is defined as an oesophagus in which any portion of the normal distal squamous epithelial lining has been replaced by </a:t>
            </a:r>
            <a:r>
              <a:rPr lang="en-GB" sz="2800" b="1" dirty="0" err="1">
                <a:solidFill>
                  <a:srgbClr val="FFFF00"/>
                </a:solidFill>
              </a:rPr>
              <a:t>metaplastic</a:t>
            </a:r>
            <a:r>
              <a:rPr lang="en-GB" sz="2800" dirty="0">
                <a:solidFill>
                  <a:srgbClr val="FFFF00"/>
                </a:solidFill>
              </a:rPr>
              <a:t> columnar epithelium, which is clearly visible </a:t>
            </a:r>
            <a:r>
              <a:rPr lang="en-GB" sz="2800" dirty="0" err="1">
                <a:solidFill>
                  <a:srgbClr val="FFFF00"/>
                </a:solidFill>
              </a:rPr>
              <a:t>endoscopically</a:t>
            </a:r>
            <a:r>
              <a:rPr lang="en-GB" sz="2800" dirty="0">
                <a:solidFill>
                  <a:srgbClr val="FFFF00"/>
                </a:solidFill>
              </a:rPr>
              <a:t> (≥1 cm) above the GOJ and confirmed </a:t>
            </a:r>
            <a:r>
              <a:rPr lang="en-GB" sz="2800" dirty="0" err="1">
                <a:solidFill>
                  <a:srgbClr val="FFFF00"/>
                </a:solidFill>
              </a:rPr>
              <a:t>histopathologically</a:t>
            </a:r>
            <a:r>
              <a:rPr lang="en-GB" sz="2800" dirty="0">
                <a:solidFill>
                  <a:srgbClr val="FFFF00"/>
                </a:solidFill>
              </a:rPr>
              <a:t> from oesophageal biopsies</a:t>
            </a: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i="1" dirty="0">
                <a:solidFill>
                  <a:srgbClr val="FFFF00"/>
                </a:solidFill>
              </a:rPr>
              <a:t>www.bsg.org.uk</a:t>
            </a:r>
          </a:p>
        </p:txBody>
      </p:sp>
    </p:spTree>
    <p:extLst>
      <p:ext uri="{BB962C8B-B14F-4D97-AF65-F5344CB8AC3E}">
        <p14:creationId xmlns:p14="http://schemas.microsoft.com/office/powerpoint/2010/main" val="21135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49"/>
    </mc:Choice>
    <mc:Fallback xmlns="">
      <p:transition spd="slow" advTm="6724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ea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162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792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latin typeface="Times New Roman" pitchFamily="18" charset="0"/>
              </a:rPr>
              <a:t>NORMAL </a:t>
            </a:r>
            <a:r>
              <a:rPr lang="en-GB" altLang="en-US" sz="3600" dirty="0">
                <a:latin typeface="Times New Roman" pitchFamily="18" charset="0"/>
              </a:rPr>
              <a:t>                   </a:t>
            </a:r>
            <a:r>
              <a:rPr lang="en-GB" altLang="en-US" sz="3600" b="1" dirty="0">
                <a:latin typeface="Times New Roman" pitchFamily="18" charset="0"/>
              </a:rPr>
              <a:t>BARRETT’S</a:t>
            </a:r>
            <a:endParaRPr lang="en-GB" altLang="en-US" sz="3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4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0"/>
    </mc:Choice>
    <mc:Fallback xmlns="">
      <p:transition spd="slow" advTm="3708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13791"/>
            <a:ext cx="4248472" cy="117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9592" y="2132856"/>
            <a:ext cx="6912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pPr algn="ctr"/>
            <a:r>
              <a:rPr lang="en-GB" dirty="0"/>
              <a:t> </a:t>
            </a:r>
            <a:r>
              <a:rPr lang="en-GB" sz="3600" b="1" dirty="0"/>
              <a:t>CURRICULUM FOR SPECIALTY TRAINING IN HISTOPATHOLOGY </a:t>
            </a:r>
            <a:endParaRPr lang="en-GB" sz="3600" dirty="0"/>
          </a:p>
          <a:p>
            <a:pPr algn="ctr"/>
            <a:r>
              <a:rPr lang="en-GB" sz="3600" b="1" dirty="0"/>
              <a:t>2015 </a:t>
            </a:r>
            <a:endParaRPr lang="en-GB" sz="3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00" y="4293096"/>
            <a:ext cx="403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3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6"/>
    </mc:Choice>
    <mc:Fallback xmlns="">
      <p:transition spd="slow" advTm="2114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80899" name="Picture 3" descr="stom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6" y="762001"/>
            <a:ext cx="8544226" cy="540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50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8"/>
    </mc:Choice>
    <mc:Fallback xmlns="">
      <p:transition spd="slow" advTm="1952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276872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? METAPLASIA</a:t>
            </a:r>
          </a:p>
        </p:txBody>
      </p:sp>
    </p:spTree>
    <p:extLst>
      <p:ext uri="{BB962C8B-B14F-4D97-AF65-F5344CB8AC3E}">
        <p14:creationId xmlns:p14="http://schemas.microsoft.com/office/powerpoint/2010/main" val="7192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35"/>
    </mc:Choice>
    <mc:Fallback xmlns="">
      <p:transition spd="slow" advTm="6413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39" y="2674062"/>
            <a:ext cx="4320480" cy="32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5949280"/>
            <a:ext cx="5960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BARRETT’S   METAPLASIA</a:t>
            </a:r>
            <a:endParaRPr lang="en-US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5400600" cy="296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1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3"/>
    </mc:Choice>
    <mc:Fallback xmlns="">
      <p:transition spd="slow" advTm="29153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567619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5589240"/>
            <a:ext cx="3508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Normal small bowel</a:t>
            </a:r>
          </a:p>
        </p:txBody>
      </p:sp>
    </p:spTree>
    <p:extLst>
      <p:ext uri="{BB962C8B-B14F-4D97-AF65-F5344CB8AC3E}">
        <p14:creationId xmlns:p14="http://schemas.microsoft.com/office/powerpoint/2010/main" val="35253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6"/>
    </mc:Choice>
    <mc:Fallback xmlns="">
      <p:transition spd="slow" advTm="1505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80899" name="Picture 3" descr="stom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6" y="762001"/>
            <a:ext cx="8544226" cy="540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4"/>
    </mc:Choice>
    <mc:Fallback xmlns="">
      <p:transition spd="slow" advTm="2436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848872" cy="594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5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4"/>
    </mc:Choice>
    <mc:Fallback xmlns="">
      <p:transition spd="slow" advTm="1418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92" y="1271092"/>
            <a:ext cx="382581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" y="1271092"/>
            <a:ext cx="441926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0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48"/>
    </mc:Choice>
    <mc:Fallback xmlns="">
      <p:transition spd="slow" advTm="68648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932428"/>
            <a:ext cx="6601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BARRETT’S  MUCOSA  (METAPLASIA</a:t>
            </a:r>
            <a:r>
              <a:rPr lang="en-GB" sz="32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4303" y="2315488"/>
            <a:ext cx="4472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DYSPLASIA (LOW GRADE</a:t>
            </a:r>
            <a:r>
              <a:rPr lang="en-GB" sz="32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4303" y="3266400"/>
            <a:ext cx="4525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DYSPLASIA (HIGH GRADE)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4303" y="4797152"/>
            <a:ext cx="3616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ADENOCARCINOMA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94634" y="1517202"/>
            <a:ext cx="0" cy="645885"/>
          </a:xfrm>
          <a:prstGeom prst="straightConnector1">
            <a:avLst/>
          </a:prstGeom>
          <a:ln w="444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094634" y="4042935"/>
            <a:ext cx="0" cy="645885"/>
          </a:xfrm>
          <a:prstGeom prst="straightConnector1">
            <a:avLst/>
          </a:prstGeom>
          <a:ln w="444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24317" y="2827817"/>
            <a:ext cx="0" cy="645885"/>
          </a:xfrm>
          <a:prstGeom prst="straightConnector1">
            <a:avLst/>
          </a:prstGeom>
          <a:ln w="444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3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03"/>
    </mc:Choice>
    <mc:Fallback xmlns="">
      <p:transition spd="slow" advTm="51803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" y="1668224"/>
            <a:ext cx="4572000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4095708" cy="364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723890"/>
            <a:ext cx="4611712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</a:rPr>
              <a:t>LOW GRADE DYSPLASIA</a:t>
            </a:r>
          </a:p>
        </p:txBody>
      </p:sp>
    </p:spTree>
    <p:extLst>
      <p:ext uri="{BB962C8B-B14F-4D97-AF65-F5344CB8AC3E}">
        <p14:creationId xmlns:p14="http://schemas.microsoft.com/office/powerpoint/2010/main" val="18949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16"/>
    </mc:Choice>
    <mc:Fallback xmlns="">
      <p:transition spd="slow" advTm="90016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04677"/>
            <a:ext cx="6912768" cy="50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620688"/>
            <a:ext cx="4204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HIGH GRADE DYSPLASIA</a:t>
            </a:r>
          </a:p>
        </p:txBody>
      </p:sp>
    </p:spTree>
    <p:extLst>
      <p:ext uri="{BB962C8B-B14F-4D97-AF65-F5344CB8AC3E}">
        <p14:creationId xmlns:p14="http://schemas.microsoft.com/office/powerpoint/2010/main" val="14843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5"/>
    </mc:Choice>
    <mc:Fallback xmlns="">
      <p:transition spd="slow" advTm="2932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772816"/>
            <a:ext cx="610455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NORMAL HISTOLOGY</a:t>
            </a:r>
          </a:p>
          <a:p>
            <a:endParaRPr lang="en-GB" sz="5400" dirty="0"/>
          </a:p>
          <a:p>
            <a:r>
              <a:rPr lang="en-GB" sz="5400" dirty="0"/>
              <a:t>HISTOPATHOLOGY</a:t>
            </a:r>
          </a:p>
          <a:p>
            <a:r>
              <a:rPr lang="en-GB" sz="5400" dirty="0"/>
              <a:t>(Biopsy pathology)</a:t>
            </a:r>
          </a:p>
        </p:txBody>
      </p:sp>
    </p:spTree>
    <p:extLst>
      <p:ext uri="{BB962C8B-B14F-4D97-AF65-F5344CB8AC3E}">
        <p14:creationId xmlns:p14="http://schemas.microsoft.com/office/powerpoint/2010/main" val="27551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1"/>
    </mc:Choice>
    <mc:Fallback xmlns="">
      <p:transition spd="slow" advTm="1402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480175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836712"/>
            <a:ext cx="3957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</a:rPr>
              <a:t>ADENOCARCINOMA</a:t>
            </a:r>
          </a:p>
        </p:txBody>
      </p:sp>
    </p:spTree>
    <p:extLst>
      <p:ext uri="{BB962C8B-B14F-4D97-AF65-F5344CB8AC3E}">
        <p14:creationId xmlns:p14="http://schemas.microsoft.com/office/powerpoint/2010/main" val="18266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56"/>
    </mc:Choice>
    <mc:Fallback xmlns="">
      <p:transition spd="slow" advTm="31256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6" y="908720"/>
            <a:ext cx="856895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FF00"/>
                </a:solidFill>
              </a:rPr>
              <a:t>DEFINITION</a:t>
            </a:r>
          </a:p>
          <a:p>
            <a:r>
              <a:rPr lang="en-GB" sz="2800" dirty="0">
                <a:solidFill>
                  <a:srgbClr val="FFFF00"/>
                </a:solidFill>
              </a:rPr>
              <a:t>▸ Barrett’s oesophagus is defined as an oesophagus in which any portion of the normal distal squamous epithelial lining has been replaced by </a:t>
            </a:r>
            <a:r>
              <a:rPr lang="en-GB" sz="2800" b="1" dirty="0" err="1">
                <a:solidFill>
                  <a:srgbClr val="FFFF00"/>
                </a:solidFill>
              </a:rPr>
              <a:t>metaplastic</a:t>
            </a:r>
            <a:r>
              <a:rPr lang="en-GB" sz="2800" dirty="0">
                <a:solidFill>
                  <a:srgbClr val="FFFF00"/>
                </a:solidFill>
              </a:rPr>
              <a:t> columnar epithelium, which is clearly visible </a:t>
            </a:r>
            <a:r>
              <a:rPr lang="en-GB" sz="2800" dirty="0" err="1">
                <a:solidFill>
                  <a:srgbClr val="FFFF00"/>
                </a:solidFill>
              </a:rPr>
              <a:t>endoscopically</a:t>
            </a:r>
            <a:r>
              <a:rPr lang="en-GB" sz="2800" dirty="0">
                <a:solidFill>
                  <a:srgbClr val="FFFF00"/>
                </a:solidFill>
              </a:rPr>
              <a:t> (≥1 cm) above the GOJ and confirmed </a:t>
            </a:r>
            <a:r>
              <a:rPr lang="en-GB" sz="2800" dirty="0" err="1">
                <a:solidFill>
                  <a:srgbClr val="FFFF00"/>
                </a:solidFill>
              </a:rPr>
              <a:t>histopathologically</a:t>
            </a:r>
            <a:r>
              <a:rPr lang="en-GB" sz="2800" dirty="0">
                <a:solidFill>
                  <a:srgbClr val="FFFF00"/>
                </a:solidFill>
              </a:rPr>
              <a:t> from oesophageal biopsies</a:t>
            </a: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i="1" dirty="0">
                <a:solidFill>
                  <a:srgbClr val="FFFF00"/>
                </a:solidFill>
              </a:rPr>
              <a:t>www.bsg.org.uk</a:t>
            </a:r>
          </a:p>
        </p:txBody>
      </p:sp>
    </p:spTree>
    <p:extLst>
      <p:ext uri="{BB962C8B-B14F-4D97-AF65-F5344CB8AC3E}">
        <p14:creationId xmlns:p14="http://schemas.microsoft.com/office/powerpoint/2010/main" val="6247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2"/>
    </mc:Choice>
    <mc:Fallback xmlns="">
      <p:transition spd="slow" advTm="5043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44" y="692696"/>
            <a:ext cx="508058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6381328"/>
            <a:ext cx="180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WWW.bsg.org.uk</a:t>
            </a:r>
          </a:p>
        </p:txBody>
      </p:sp>
    </p:spTree>
    <p:extLst>
      <p:ext uri="{BB962C8B-B14F-4D97-AF65-F5344CB8AC3E}">
        <p14:creationId xmlns:p14="http://schemas.microsoft.com/office/powerpoint/2010/main" val="10429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85"/>
    </mc:Choice>
    <mc:Fallback xmlns="">
      <p:transition spd="slow" advTm="77585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204864"/>
            <a:ext cx="7890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FF00"/>
                </a:solidFill>
              </a:rPr>
              <a:t>EOSINOPHILIC  OESOPHAGITIS</a:t>
            </a:r>
          </a:p>
        </p:txBody>
      </p:sp>
    </p:spTree>
    <p:extLst>
      <p:ext uri="{BB962C8B-B14F-4D97-AF65-F5344CB8AC3E}">
        <p14:creationId xmlns:p14="http://schemas.microsoft.com/office/powerpoint/2010/main" val="19560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2"/>
    </mc:Choice>
    <mc:Fallback xmlns="">
      <p:transition spd="slow" advTm="1026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FF66"/>
                </a:solidFill>
              </a:rPr>
              <a:t>Eosinophilic oesophagitis</a:t>
            </a:r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>
              <a:solidFill>
                <a:srgbClr val="FFFF66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en-GB" dirty="0">
                <a:solidFill>
                  <a:srgbClr val="FFFF66"/>
                </a:solidFill>
              </a:rPr>
              <a:t>“ chronic, immune-mediated, .. oesophageal dysfunction ….characterised by eosinophil-rich inflammation”</a:t>
            </a:r>
          </a:p>
        </p:txBody>
      </p:sp>
    </p:spTree>
    <p:extLst>
      <p:ext uri="{BB962C8B-B14F-4D97-AF65-F5344CB8AC3E}">
        <p14:creationId xmlns:p14="http://schemas.microsoft.com/office/powerpoint/2010/main" val="16922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5"/>
    </mc:Choice>
    <mc:Fallback xmlns="">
      <p:transition spd="slow" advTm="19715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EOSINOPHILIC OESOPHAGITIS</a:t>
            </a: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2751138" y="2997200"/>
            <a:ext cx="23558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000" b="1">
                <a:solidFill>
                  <a:srgbClr val="FFFF00"/>
                </a:solidFill>
              </a:rPr>
              <a:t>CLINICAL</a:t>
            </a:r>
          </a:p>
          <a:p>
            <a:endParaRPr lang="en-GB" sz="3000" b="1">
              <a:solidFill>
                <a:srgbClr val="FFFF00"/>
              </a:solidFill>
            </a:endParaRPr>
          </a:p>
          <a:p>
            <a:r>
              <a:rPr lang="en-GB" sz="3000" b="1">
                <a:solidFill>
                  <a:srgbClr val="FFFF00"/>
                </a:solidFill>
              </a:rPr>
              <a:t>ENDOSCOPY</a:t>
            </a:r>
          </a:p>
          <a:p>
            <a:endParaRPr lang="en-GB" sz="3000" b="1">
              <a:solidFill>
                <a:srgbClr val="FFFF00"/>
              </a:solidFill>
            </a:endParaRPr>
          </a:p>
          <a:p>
            <a:r>
              <a:rPr lang="en-GB" sz="3000" b="1">
                <a:solidFill>
                  <a:srgbClr val="FFFF00"/>
                </a:solidFill>
              </a:rPr>
              <a:t>HISTOLOGY</a:t>
            </a:r>
          </a:p>
          <a:p>
            <a:endParaRPr lang="en-GB"/>
          </a:p>
        </p:txBody>
      </p:sp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2411413" y="1700213"/>
            <a:ext cx="2519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92D050"/>
                </a:solidFill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32407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6"/>
    </mc:Choice>
    <mc:Fallback xmlns="">
      <p:transition spd="slow" advTm="22346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765175"/>
            <a:ext cx="3960812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495300"/>
            <a:ext cx="424815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09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6"/>
    </mc:Choice>
    <mc:Fallback xmlns="">
      <p:transition spd="slow" advTm="18716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13155658 Eosinophilic o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04813"/>
            <a:ext cx="4624387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5724525" y="1042988"/>
            <a:ext cx="35925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3200" b="1" dirty="0">
                <a:solidFill>
                  <a:srgbClr val="FFFF66"/>
                </a:solidFill>
                <a:cs typeface="Arial" charset="0"/>
              </a:rPr>
              <a:t>OEDEMA</a:t>
            </a:r>
          </a:p>
          <a:p>
            <a:pPr>
              <a:buFont typeface="Wingdings" pitchFamily="2" charset="2"/>
              <a:buChar char="§"/>
            </a:pPr>
            <a:endParaRPr lang="en-GB" sz="3200" b="1" dirty="0">
              <a:solidFill>
                <a:srgbClr val="FFFF66"/>
              </a:solidFill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sz="3200" b="1" dirty="0">
                <a:solidFill>
                  <a:srgbClr val="FFFF66"/>
                </a:solidFill>
                <a:cs typeface="Arial" charset="0"/>
              </a:rPr>
              <a:t>INFLAMMATION</a:t>
            </a:r>
          </a:p>
        </p:txBody>
      </p:sp>
      <p:sp>
        <p:nvSpPr>
          <p:cNvPr id="55299" name="Rectangle 1"/>
          <p:cNvSpPr>
            <a:spLocks noChangeArrowheads="1"/>
          </p:cNvSpPr>
          <p:nvPr/>
        </p:nvSpPr>
        <p:spPr bwMode="auto">
          <a:xfrm>
            <a:off x="5810250" y="3116263"/>
            <a:ext cx="290291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66"/>
                </a:solidFill>
              </a:rPr>
              <a:t>HISTOLOGY</a:t>
            </a:r>
            <a:r>
              <a:rPr lang="en-US" b="1" dirty="0">
                <a:solidFill>
                  <a:srgbClr val="FFFF66"/>
                </a:solidFill>
              </a:rPr>
              <a:t>: </a:t>
            </a:r>
          </a:p>
          <a:p>
            <a:endParaRPr lang="en-US" b="1" dirty="0">
              <a:solidFill>
                <a:srgbClr val="FFFF66"/>
              </a:solidFill>
            </a:endParaRPr>
          </a:p>
          <a:p>
            <a:r>
              <a:rPr lang="en-US" sz="2400" b="1" dirty="0">
                <a:solidFill>
                  <a:srgbClr val="FFFF66"/>
                </a:solidFill>
              </a:rPr>
              <a:t>14 EOSINOPHILS/HPF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401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09"/>
    </mc:Choice>
    <mc:Fallback xmlns="">
      <p:transition spd="slow" advTm="93209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27000"/>
            <a:ext cx="8229600" cy="1143000"/>
          </a:xfrm>
        </p:spPr>
        <p:txBody>
          <a:bodyPr/>
          <a:lstStyle/>
          <a:p>
            <a:r>
              <a:rPr lang="en-GB" dirty="0"/>
              <a:t>OESOPHAGEAL CARCINOMA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322" y="946834"/>
            <a:ext cx="5398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FFFF00"/>
                </a:solidFill>
              </a:rPr>
              <a:t>WHO CLASSIFICATION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1772816"/>
            <a:ext cx="612725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</a:rPr>
              <a:t>SQUAMOUS CARCINOMA</a:t>
            </a:r>
          </a:p>
          <a:p>
            <a:r>
              <a:rPr lang="en-GB" sz="2800" dirty="0"/>
              <a:t>( verrucous, spindle cell, basaloid)</a:t>
            </a:r>
          </a:p>
          <a:p>
            <a:r>
              <a:rPr lang="en-GB" sz="2800" dirty="0">
                <a:solidFill>
                  <a:srgbClr val="92D050"/>
                </a:solidFill>
              </a:rPr>
              <a:t>ADENOCARCINOMA</a:t>
            </a:r>
          </a:p>
          <a:p>
            <a:r>
              <a:rPr lang="en-GB" sz="2800" dirty="0"/>
              <a:t>(ADENOID CYSTIC, ADENOSQUAMOUS, </a:t>
            </a:r>
          </a:p>
          <a:p>
            <a:r>
              <a:rPr lang="en-GB" sz="2800" dirty="0"/>
              <a:t>MUCOEPIDERMOID),</a:t>
            </a:r>
          </a:p>
          <a:p>
            <a:r>
              <a:rPr lang="en-GB" sz="2800" dirty="0"/>
              <a:t> </a:t>
            </a:r>
            <a:r>
              <a:rPr lang="en-GB" sz="2800" dirty="0">
                <a:solidFill>
                  <a:srgbClr val="92D050"/>
                </a:solidFill>
              </a:rPr>
              <a:t>UNDIFFERENTIATED</a:t>
            </a:r>
          </a:p>
          <a:p>
            <a:r>
              <a:rPr lang="en-GB" sz="2800" dirty="0">
                <a:solidFill>
                  <a:srgbClr val="92D050"/>
                </a:solidFill>
              </a:rPr>
              <a:t>NEUROENDOCRINE (NET AND NEC) AND </a:t>
            </a:r>
          </a:p>
          <a:p>
            <a:r>
              <a:rPr lang="en-GB" sz="2800" dirty="0">
                <a:solidFill>
                  <a:srgbClr val="92D050"/>
                </a:solidFill>
              </a:rPr>
              <a:t>MIXED (</a:t>
            </a:r>
            <a:r>
              <a:rPr lang="en-GB" sz="2800" dirty="0" err="1">
                <a:solidFill>
                  <a:srgbClr val="92D050"/>
                </a:solidFill>
              </a:rPr>
              <a:t>MiNEN</a:t>
            </a:r>
            <a:r>
              <a:rPr lang="en-GB" sz="2800" dirty="0">
                <a:solidFill>
                  <a:srgbClr val="92D050"/>
                </a:solidFill>
              </a:rPr>
              <a:t>)</a:t>
            </a:r>
          </a:p>
          <a:p>
            <a:endParaRPr lang="en-GB" sz="2800" dirty="0">
              <a:solidFill>
                <a:srgbClr val="92D050"/>
              </a:solidFill>
            </a:endParaRPr>
          </a:p>
          <a:p>
            <a:endParaRPr lang="en-GB" sz="2800" dirty="0">
              <a:solidFill>
                <a:srgbClr val="92D050"/>
              </a:solidFill>
            </a:endParaRPr>
          </a:p>
          <a:p>
            <a:endParaRPr lang="en-GB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2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68"/>
    </mc:Choice>
    <mc:Fallback xmlns="">
      <p:transition spd="slow" advTm="69868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OESOPHAGEAL TUMOURS</a:t>
            </a:r>
            <a:br>
              <a:rPr lang="en-GB" dirty="0"/>
            </a:br>
            <a:r>
              <a:rPr lang="en-GB" dirty="0"/>
              <a:t>NON-EPITHELIAL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9672" y="242088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2204864"/>
            <a:ext cx="660244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4800" dirty="0">
                <a:solidFill>
                  <a:srgbClr val="92D050"/>
                </a:solidFill>
              </a:rPr>
              <a:t>MESENCHYMAL </a:t>
            </a:r>
            <a:r>
              <a:rPr lang="en-GB" sz="4800" dirty="0" err="1">
                <a:solidFill>
                  <a:srgbClr val="92D050"/>
                </a:solidFill>
              </a:rPr>
              <a:t>eg</a:t>
            </a:r>
            <a:r>
              <a:rPr lang="en-GB" sz="4800" dirty="0">
                <a:solidFill>
                  <a:srgbClr val="92D050"/>
                </a:solidFill>
              </a:rPr>
              <a:t> GIST</a:t>
            </a:r>
          </a:p>
          <a:p>
            <a:pPr marL="342900" indent="-342900">
              <a:buAutoNum type="arabicPeriod"/>
            </a:pPr>
            <a:endParaRPr lang="en-GB" sz="4800" dirty="0"/>
          </a:p>
          <a:p>
            <a:pPr marL="342900" indent="-342900">
              <a:buAutoNum type="arabicPeriod"/>
            </a:pPr>
            <a:r>
              <a:rPr lang="en-GB" sz="4800" dirty="0"/>
              <a:t>LYMPHOMAS</a:t>
            </a:r>
          </a:p>
          <a:p>
            <a:endParaRPr lang="en-GB" sz="4800" dirty="0"/>
          </a:p>
          <a:p>
            <a:r>
              <a:rPr lang="en-GB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375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3"/>
    </mc:Choice>
    <mc:Fallback xmlns="">
      <p:transition spd="slow" advTm="3392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52341"/>
            <a:ext cx="7010400" cy="56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8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04"/>
    </mc:Choice>
    <mc:Fallback xmlns="">
      <p:transition spd="slow" advTm="43404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en-GB" dirty="0"/>
              <a:t>Oesophageal SCC</a:t>
            </a:r>
          </a:p>
        </p:txBody>
      </p:sp>
      <p:pic>
        <p:nvPicPr>
          <p:cNvPr id="2050" name="Picture 2" descr="http://library.med.utah.edu/WebPath/jpeg1/NEO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57" y="1124744"/>
            <a:ext cx="723647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9289" y="6150114"/>
            <a:ext cx="5035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WELL DIFFERENTIATED </a:t>
            </a:r>
          </a:p>
        </p:txBody>
      </p:sp>
    </p:spTree>
    <p:extLst>
      <p:ext uri="{BB962C8B-B14F-4D97-AF65-F5344CB8AC3E}">
        <p14:creationId xmlns:p14="http://schemas.microsoft.com/office/powerpoint/2010/main" val="124270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07"/>
    </mc:Choice>
    <mc:Fallback xmlns="">
      <p:transition spd="slow" advTm="59607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Oesophageal SCC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696" y="6021288"/>
            <a:ext cx="5543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POORLY DIFFERENTIATED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4057650" cy="39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3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9"/>
    </mc:Choice>
    <mc:Fallback xmlns="">
      <p:transition spd="slow" advTm="13169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Oesophageal SCC</a:t>
            </a:r>
          </a:p>
        </p:txBody>
      </p:sp>
      <p:pic>
        <p:nvPicPr>
          <p:cNvPr id="3074" name="Picture 2" descr="http://library.med.utah.edu/WebPath/jpeg1/NEO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7"/>
            <a:ext cx="6192688" cy="40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5517232"/>
            <a:ext cx="5943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MODERATELY DIFFERENTIATED</a:t>
            </a:r>
          </a:p>
        </p:txBody>
      </p:sp>
    </p:spTree>
    <p:extLst>
      <p:ext uri="{BB962C8B-B14F-4D97-AF65-F5344CB8AC3E}">
        <p14:creationId xmlns:p14="http://schemas.microsoft.com/office/powerpoint/2010/main" val="6709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1"/>
    </mc:Choice>
    <mc:Fallback xmlns="">
      <p:transition spd="slow" advTm="1317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Oesophageal adenocarcinoma </a:t>
            </a:r>
          </a:p>
        </p:txBody>
      </p:sp>
      <p:pic>
        <p:nvPicPr>
          <p:cNvPr id="2050" name="Picture 2" descr="http://www.intechopen.com/source/html/41894/media/fig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69913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9752" y="5661247"/>
            <a:ext cx="5396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WELL DIFFERENTIATED</a:t>
            </a:r>
          </a:p>
        </p:txBody>
      </p:sp>
    </p:spTree>
    <p:extLst>
      <p:ext uri="{BB962C8B-B14F-4D97-AF65-F5344CB8AC3E}">
        <p14:creationId xmlns:p14="http://schemas.microsoft.com/office/powerpoint/2010/main" val="32680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3"/>
    </mc:Choice>
    <mc:Fallback xmlns="">
      <p:transition spd="slow" advTm="25843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asemed2013.wikispaces.com/file/view/AdenocarcinomaEsophagus.jpg/111667425/AdenocarcinomaEsophagu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4824536" cy="47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6583" y="260648"/>
            <a:ext cx="6222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OESOPHAGEAL ADENOCARCINOMA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6140" y="5779213"/>
            <a:ext cx="5943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MODERATELY DIFFERENTIATED</a:t>
            </a:r>
          </a:p>
        </p:txBody>
      </p:sp>
    </p:spTree>
    <p:extLst>
      <p:ext uri="{BB962C8B-B14F-4D97-AF65-F5344CB8AC3E}">
        <p14:creationId xmlns:p14="http://schemas.microsoft.com/office/powerpoint/2010/main" val="14303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6"/>
    </mc:Choice>
    <mc:Fallback xmlns="">
      <p:transition spd="slow" advTm="15236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OESOPHAGEAL ADENOCARCINOMA </a:t>
            </a:r>
          </a:p>
        </p:txBody>
      </p:sp>
      <p:pic>
        <p:nvPicPr>
          <p:cNvPr id="3074" name="Picture 2" descr="Histology Of Esophagus. Histopathology Esophagus-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528392" cy="338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9" y="1484783"/>
            <a:ext cx="4408449" cy="353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19" y="5733254"/>
            <a:ext cx="57606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POORLY DIFFERENTIATED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8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6"/>
    </mc:Choice>
    <mc:Fallback xmlns="">
      <p:transition spd="slow" advTm="10666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0207" y="188640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STOMACH</a:t>
            </a:r>
          </a:p>
        </p:txBody>
      </p:sp>
      <p:pic>
        <p:nvPicPr>
          <p:cNvPr id="4" name="Picture 2" descr="media/image1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IM150805\05145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933972"/>
            <a:ext cx="3913583" cy="29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4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33"/>
    </mc:Choice>
    <mc:Fallback xmlns="">
      <p:transition spd="slow" advTm="61333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STOMACH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7664" y="1700808"/>
            <a:ext cx="436811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GASTRITIS</a:t>
            </a:r>
          </a:p>
          <a:p>
            <a:endParaRPr lang="en-GB" sz="4000" dirty="0">
              <a:solidFill>
                <a:srgbClr val="FFFF00"/>
              </a:solidFill>
            </a:endParaRPr>
          </a:p>
          <a:p>
            <a:r>
              <a:rPr lang="en-GB" sz="4000" b="1" dirty="0">
                <a:solidFill>
                  <a:srgbClr val="FFFF00"/>
                </a:solidFill>
              </a:rPr>
              <a:t>GASTRIC POLYPS</a:t>
            </a:r>
          </a:p>
          <a:p>
            <a:endParaRPr lang="en-GB" sz="4000" dirty="0">
              <a:solidFill>
                <a:srgbClr val="FFFF00"/>
              </a:solidFill>
            </a:endParaRPr>
          </a:p>
          <a:p>
            <a:r>
              <a:rPr lang="en-GB" sz="4000" b="1" dirty="0">
                <a:solidFill>
                  <a:srgbClr val="FFFF00"/>
                </a:solidFill>
              </a:rPr>
              <a:t>GASTRIC TUMOURS</a:t>
            </a:r>
          </a:p>
        </p:txBody>
      </p:sp>
    </p:spTree>
    <p:extLst>
      <p:ext uri="{BB962C8B-B14F-4D97-AF65-F5344CB8AC3E}">
        <p14:creationId xmlns:p14="http://schemas.microsoft.com/office/powerpoint/2010/main" val="37006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4"/>
    </mc:Choice>
    <mc:Fallback xmlns="">
      <p:transition spd="slow" advTm="14734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GASTRITIS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916832"/>
            <a:ext cx="73134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ACUTE: </a:t>
            </a:r>
            <a:r>
              <a:rPr lang="en-GB" sz="4000" b="1" dirty="0">
                <a:solidFill>
                  <a:srgbClr val="FFFF00"/>
                </a:solidFill>
              </a:rPr>
              <a:t>NSAID,  STRESS, ALCOHOL</a:t>
            </a:r>
          </a:p>
          <a:p>
            <a:endParaRPr lang="en-GB" sz="4000" dirty="0">
              <a:solidFill>
                <a:srgbClr val="FFFF00"/>
              </a:solidFill>
            </a:endParaRPr>
          </a:p>
          <a:p>
            <a:endParaRPr lang="en-GB" sz="4000" dirty="0"/>
          </a:p>
          <a:p>
            <a:r>
              <a:rPr lang="en-GB" sz="4000" b="1" dirty="0"/>
              <a:t>CHRONIC:  </a:t>
            </a:r>
            <a:r>
              <a:rPr lang="en-GB" sz="4000" b="1" dirty="0">
                <a:solidFill>
                  <a:srgbClr val="FFFF00"/>
                </a:solidFill>
              </a:rPr>
              <a:t>A-   AUTO-IMMUNE</a:t>
            </a:r>
          </a:p>
          <a:p>
            <a:r>
              <a:rPr lang="en-GB" sz="4000" b="1" dirty="0">
                <a:solidFill>
                  <a:srgbClr val="FFFF00"/>
                </a:solidFill>
              </a:rPr>
              <a:t>                    B-    BACTERIAL</a:t>
            </a:r>
          </a:p>
          <a:p>
            <a:r>
              <a:rPr lang="en-GB" sz="4000" b="1" dirty="0">
                <a:solidFill>
                  <a:srgbClr val="FFFF00"/>
                </a:solidFill>
              </a:rPr>
              <a:t>                    C-    CHEMICAL</a:t>
            </a:r>
          </a:p>
        </p:txBody>
      </p:sp>
    </p:spTree>
    <p:extLst>
      <p:ext uri="{BB962C8B-B14F-4D97-AF65-F5344CB8AC3E}">
        <p14:creationId xmlns:p14="http://schemas.microsoft.com/office/powerpoint/2010/main" val="152938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9"/>
    </mc:Choice>
    <mc:Fallback xmlns="">
      <p:transition spd="slow" advTm="56599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8" y="1412776"/>
            <a:ext cx="4079875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1905" y="732249"/>
            <a:ext cx="3160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ACUTE GASTRITIS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9832" y="6249954"/>
            <a:ext cx="1934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EROSIONS</a:t>
            </a:r>
          </a:p>
        </p:txBody>
      </p:sp>
    </p:spTree>
    <p:extLst>
      <p:ext uri="{BB962C8B-B14F-4D97-AF65-F5344CB8AC3E}">
        <p14:creationId xmlns:p14="http://schemas.microsoft.com/office/powerpoint/2010/main" val="40736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09"/>
    </mc:Choice>
    <mc:Fallback xmlns="">
      <p:transition spd="slow" advTm="3970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/>
              <a:t>GUT LINING EPITHELIUM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835696" y="2420888"/>
            <a:ext cx="640871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5400" b="1" dirty="0">
                <a:latin typeface="Times New Roman" pitchFamily="18" charset="0"/>
              </a:rPr>
              <a:t>COLUMNAR</a:t>
            </a:r>
          </a:p>
          <a:p>
            <a:endParaRPr lang="en-GB" altLang="en-US" sz="5400" b="1" dirty="0">
              <a:latin typeface="Times New Roman" pitchFamily="18" charset="0"/>
            </a:endParaRPr>
          </a:p>
          <a:p>
            <a:r>
              <a:rPr lang="en-GB" altLang="en-US" sz="5400" b="1" dirty="0">
                <a:latin typeface="Times New Roman" pitchFamily="18" charset="0"/>
              </a:rPr>
              <a:t>SQUAMOUS</a:t>
            </a:r>
            <a:endParaRPr lang="en-GB" altLang="en-US" sz="5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0"/>
    </mc:Choice>
    <mc:Fallback xmlns="">
      <p:transition spd="slow" advTm="744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cute erosive gastritis pathology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4" name="Picture 4" descr="https://classconnection.s3.amazonaws.com/474/flashcards/538474/jpg/acute_gastritis3130732620214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611505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8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8"/>
    </mc:Choice>
    <mc:Fallback xmlns="">
      <p:transition spd="slow" advTm="29078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GASTRITIS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772816"/>
            <a:ext cx="328737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ACUTE</a:t>
            </a:r>
          </a:p>
          <a:p>
            <a:endParaRPr lang="en-GB" sz="4400" dirty="0"/>
          </a:p>
          <a:p>
            <a:r>
              <a:rPr lang="en-GB" sz="4400" dirty="0"/>
              <a:t> CHRONIC    A</a:t>
            </a:r>
          </a:p>
          <a:p>
            <a:r>
              <a:rPr lang="en-GB" sz="4400" dirty="0"/>
              <a:t>                     B</a:t>
            </a:r>
          </a:p>
          <a:p>
            <a:r>
              <a:rPr lang="en-GB" sz="4400" dirty="0"/>
              <a:t>                     C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279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0"/>
    </mc:Choice>
    <mc:Fallback xmlns="">
      <p:transition spd="slow" advTm="3057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</a:t>
            </a:r>
            <a:br>
              <a:rPr lang="en-GB" dirty="0"/>
            </a:br>
            <a:r>
              <a:rPr lang="en-GB" dirty="0"/>
              <a:t>CHRONIC ATROPHIC GASTRITIS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092954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05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00"/>
    </mc:Choice>
    <mc:Fallback xmlns="">
      <p:transition spd="slow" advTm="1318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CHRONIC ATROPHIC GASTRITIS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994501"/>
            <a:ext cx="721056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dirty="0"/>
              <a:t>CHRONIC AUTOIMNUNE ATROPHIC </a:t>
            </a:r>
          </a:p>
          <a:p>
            <a:r>
              <a:rPr lang="en-GB" sz="3800" dirty="0"/>
              <a:t>GASTRITIS</a:t>
            </a:r>
          </a:p>
        </p:txBody>
      </p:sp>
    </p:spTree>
    <p:extLst>
      <p:ext uri="{BB962C8B-B14F-4D97-AF65-F5344CB8AC3E}">
        <p14:creationId xmlns:p14="http://schemas.microsoft.com/office/powerpoint/2010/main" val="129710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38"/>
    </mc:Choice>
    <mc:Fallback xmlns="">
      <p:transition spd="slow" advTm="23638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</a:t>
            </a:r>
            <a:br>
              <a:rPr lang="en-GB" dirty="0"/>
            </a:br>
            <a:r>
              <a:rPr lang="en-GB" dirty="0"/>
              <a:t>CHRONIC GASTRITIS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3356992"/>
            <a:ext cx="3944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i="1" dirty="0"/>
              <a:t>HELICOBACTER PYLORI</a:t>
            </a:r>
          </a:p>
        </p:txBody>
      </p:sp>
    </p:spTree>
    <p:extLst>
      <p:ext uri="{BB962C8B-B14F-4D97-AF65-F5344CB8AC3E}">
        <p14:creationId xmlns:p14="http://schemas.microsoft.com/office/powerpoint/2010/main" val="36765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0"/>
    </mc:Choice>
    <mc:Fallback xmlns="">
      <p:transition spd="slow" advTm="146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1371600"/>
          </a:xfrm>
        </p:spPr>
        <p:txBody>
          <a:bodyPr/>
          <a:lstStyle/>
          <a:p>
            <a:r>
              <a:rPr lang="en-GB" altLang="en-US">
                <a:solidFill>
                  <a:srgbClr val="FFFF66"/>
                </a:solidFill>
              </a:rPr>
              <a:t>HELICOBACTER   PYLORI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828800" y="133985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GB" altLang="en-US" sz="2400">
              <a:solidFill>
                <a:srgbClr val="FFFF66"/>
              </a:solidFill>
              <a:latin typeface="Times New Roman" pitchFamily="18" charset="0"/>
            </a:endParaRPr>
          </a:p>
          <a:p>
            <a:pPr eaLnBrk="0" hangingPunct="0"/>
            <a:endParaRPr lang="en-GB" altLang="en-US" sz="240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40964" name="Picture 4" descr="helicoma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91400" cy="49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9"/>
    </mc:Choice>
    <mc:Fallback xmlns="">
      <p:transition spd="slow" advTm="21079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3175"/>
          <a:ext cx="9144000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" name="Slide" r:id="rId3" imgW="4548526" imgH="3407297" progId="PowerPoint.Slide.8">
                  <p:embed/>
                </p:oleObj>
              </mc:Choice>
              <mc:Fallback>
                <p:oleObj name="Slide" r:id="rId3" imgW="4548526" imgH="3407297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81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3"/>
    </mc:Choice>
    <mc:Fallback xmlns="">
      <p:transition spd="slow" advTm="22203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IC0302-06-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452563"/>
            <a:ext cx="545782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4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5"/>
    </mc:Choice>
    <mc:Fallback xmlns="">
      <p:transition spd="slow" advTm="5615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150805\05145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40768"/>
            <a:ext cx="3913583" cy="29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93" y="1365109"/>
            <a:ext cx="3024336" cy="331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2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9"/>
    </mc:Choice>
    <mc:Fallback xmlns="">
      <p:transition spd="slow" advTm="19169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150805\05150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7"/>
            <a:ext cx="4349080" cy="579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ELICOBAC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86473"/>
            <a:ext cx="419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4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1"/>
    </mc:Choice>
    <mc:Fallback xmlns="">
      <p:transition spd="slow" advTm="2512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050"/>
          <p:cNvSpPr txBox="1">
            <a:spLocks noChangeArrowheads="1"/>
          </p:cNvSpPr>
          <p:nvPr/>
        </p:nvSpPr>
        <p:spPr bwMode="auto">
          <a:xfrm>
            <a:off x="685800" y="990600"/>
            <a:ext cx="7331075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4000" b="1" dirty="0">
                <a:latin typeface="Times New Roman" pitchFamily="18" charset="0"/>
              </a:rPr>
              <a:t>SQUAMOUS EPITHELIUM:   MOUTH</a:t>
            </a:r>
          </a:p>
          <a:p>
            <a:r>
              <a:rPr lang="en-GB" altLang="en-US" sz="4000" b="1" dirty="0">
                <a:latin typeface="Times New Roman" pitchFamily="18" charset="0"/>
              </a:rPr>
              <a:t>ANAL CANAL</a:t>
            </a:r>
          </a:p>
          <a:p>
            <a:endParaRPr lang="en-GB" altLang="en-US" sz="4000" b="1" dirty="0">
              <a:latin typeface="Times New Roman" pitchFamily="18" charset="0"/>
            </a:endParaRPr>
          </a:p>
          <a:p>
            <a:endParaRPr lang="en-GB" altLang="en-US" sz="4000" b="1" dirty="0">
              <a:latin typeface="Times New Roman" pitchFamily="18" charset="0"/>
            </a:endParaRPr>
          </a:p>
          <a:p>
            <a:r>
              <a:rPr lang="en-GB" altLang="en-US" sz="4000" b="1" dirty="0">
                <a:latin typeface="Times New Roman" pitchFamily="18" charset="0"/>
              </a:rPr>
              <a:t>COLUMNAR  EPITHELIUM: ELSEWHERE</a:t>
            </a:r>
          </a:p>
          <a:p>
            <a:r>
              <a:rPr lang="en-GB" altLang="en-US" sz="4000" b="1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96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7"/>
    </mc:Choice>
    <mc:Fallback xmlns="">
      <p:transition spd="slow" advTm="23667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HISTOLOGY REPORT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844824"/>
            <a:ext cx="7910179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TYPE OF MUCOSA: BODY/ ANTRAL</a:t>
            </a:r>
          </a:p>
          <a:p>
            <a:endParaRPr lang="en-GB" sz="2800" dirty="0"/>
          </a:p>
          <a:p>
            <a:r>
              <a:rPr lang="en-GB" sz="2800" dirty="0"/>
              <a:t>HELICOBACTER PYLORI: PRESENT OR NOT</a:t>
            </a:r>
          </a:p>
          <a:p>
            <a:endParaRPr lang="en-GB" sz="2800" dirty="0"/>
          </a:p>
          <a:p>
            <a:r>
              <a:rPr lang="en-GB" sz="2800" dirty="0"/>
              <a:t>CHRONIC INFLAMMATION: MILD/ MOD/ SEVERE</a:t>
            </a:r>
          </a:p>
          <a:p>
            <a:endParaRPr lang="en-GB" sz="2800" dirty="0"/>
          </a:p>
          <a:p>
            <a:r>
              <a:rPr lang="en-GB" sz="2800" dirty="0"/>
              <a:t>ACTIVE INFLAMMATION: MILD / MODERATE/ SEVERE</a:t>
            </a:r>
          </a:p>
          <a:p>
            <a:endParaRPr lang="en-GB" sz="2800" dirty="0"/>
          </a:p>
          <a:p>
            <a:r>
              <a:rPr lang="en-GB" sz="2800" dirty="0"/>
              <a:t>INTESTINAL METAPLASIA</a:t>
            </a:r>
          </a:p>
          <a:p>
            <a:endParaRPr lang="en-GB" sz="2800" dirty="0"/>
          </a:p>
          <a:p>
            <a:r>
              <a:rPr lang="en-GB" sz="2800" dirty="0"/>
              <a:t>ATROPHY 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2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07"/>
    </mc:Choice>
    <mc:Fallback xmlns="">
      <p:transition spd="slow" advTm="76707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9818"/>
            <a:ext cx="5560634" cy="512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8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6"/>
    </mc:Choice>
    <mc:Fallback xmlns="">
      <p:transition spd="slow" advTm="13656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096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4219" y="692696"/>
            <a:ext cx="64318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                                 C</a:t>
            </a:r>
          </a:p>
          <a:p>
            <a:r>
              <a:rPr lang="en-GB" sz="3200" b="1" dirty="0"/>
              <a:t>REACTIVE GASTRITIS/ GASTROPATHY</a:t>
            </a:r>
          </a:p>
        </p:txBody>
      </p:sp>
    </p:spTree>
    <p:extLst>
      <p:ext uri="{BB962C8B-B14F-4D97-AF65-F5344CB8AC3E}">
        <p14:creationId xmlns:p14="http://schemas.microsoft.com/office/powerpoint/2010/main" val="26458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35"/>
    </mc:Choice>
    <mc:Fallback xmlns="">
      <p:transition spd="slow" advTm="50135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GASTRIC POLYPS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1916832"/>
            <a:ext cx="73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3600" b="1" dirty="0">
                <a:solidFill>
                  <a:srgbClr val="FFFF00"/>
                </a:solidFill>
              </a:rPr>
              <a:t> FUNDIC GLAND CYST POLYPS</a:t>
            </a:r>
          </a:p>
          <a:p>
            <a:pPr marL="342900" indent="-342900">
              <a:buAutoNum type="arabicPeriod"/>
            </a:pPr>
            <a:endParaRPr lang="en-GB" sz="3600" dirty="0"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lang="en-GB" sz="3600" b="1" dirty="0">
                <a:solidFill>
                  <a:srgbClr val="FFFF00"/>
                </a:solidFill>
              </a:rPr>
              <a:t> HYPERPLASTIC POLYP</a:t>
            </a:r>
          </a:p>
          <a:p>
            <a:pPr marL="342900" indent="-342900">
              <a:buAutoNum type="arabicPeriod"/>
            </a:pPr>
            <a:endParaRPr lang="en-GB" sz="3600" dirty="0"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lang="en-GB" sz="3600" b="1" dirty="0">
                <a:solidFill>
                  <a:srgbClr val="FFFF00"/>
                </a:solidFill>
              </a:rPr>
              <a:t> ADENOMA</a:t>
            </a:r>
          </a:p>
          <a:p>
            <a:pPr marL="342900" indent="-342900">
              <a:buAutoNum type="arabicPeriod"/>
            </a:pPr>
            <a:endParaRPr lang="en-GB" sz="3600" dirty="0"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lang="en-GB" sz="3600" dirty="0">
                <a:solidFill>
                  <a:srgbClr val="FFFF00"/>
                </a:solidFill>
              </a:rPr>
              <a:t> </a:t>
            </a:r>
            <a:r>
              <a:rPr lang="en-GB" sz="3600" dirty="0">
                <a:solidFill>
                  <a:srgbClr val="92D050"/>
                </a:solidFill>
              </a:rPr>
              <a:t>HAMARTOMAS</a:t>
            </a:r>
          </a:p>
          <a:p>
            <a:pPr marL="342900" indent="-342900">
              <a:buAutoNum type="arabicPeriod"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64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2"/>
    </mc:Choice>
    <mc:Fallback xmlns="">
      <p:transition spd="slow" advTm="29102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IM150805\05153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7704" y="497914"/>
            <a:ext cx="5830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prstClr val="white"/>
                </a:solidFill>
              </a:rPr>
              <a:t>PARIETAL CELL HYPERPLASIA</a:t>
            </a:r>
          </a:p>
        </p:txBody>
      </p:sp>
    </p:spTree>
    <p:extLst>
      <p:ext uri="{BB962C8B-B14F-4D97-AF65-F5344CB8AC3E}">
        <p14:creationId xmlns:p14="http://schemas.microsoft.com/office/powerpoint/2010/main" val="32884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8"/>
    </mc:Choice>
    <mc:Fallback xmlns="">
      <p:transition spd="slow" advTm="67218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90600"/>
            <a:ext cx="36576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405216"/>
            <a:ext cx="4784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FUNDIC GLAND CYST POLYP</a:t>
            </a:r>
          </a:p>
        </p:txBody>
      </p:sp>
    </p:spTree>
    <p:extLst>
      <p:ext uri="{BB962C8B-B14F-4D97-AF65-F5344CB8AC3E}">
        <p14:creationId xmlns:p14="http://schemas.microsoft.com/office/powerpoint/2010/main" val="25163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93"/>
    </mc:Choice>
    <mc:Fallback xmlns="">
      <p:transition spd="slow" advTm="39193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Hyperplastic gastric polyp</a:t>
            </a:r>
          </a:p>
        </p:txBody>
      </p:sp>
      <p:pic>
        <p:nvPicPr>
          <p:cNvPr id="18434" name="Picture 2" descr="https://c1.staticflickr.com/3/2640/3953137621_2b316d286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95424"/>
            <a:ext cx="6408712" cy="48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8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71"/>
    </mc:Choice>
    <mc:Fallback xmlns="">
      <p:transition spd="slow" advTm="42171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1.staticflickr.com/3/2640/3953137621_2b316d286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992888" cy="601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553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82" y="1484784"/>
            <a:ext cx="5726430" cy="437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548680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</a:rPr>
              <a:t>GASTRIC ADENOMA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728" y="5779744"/>
            <a:ext cx="43400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Low grade dysplasia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292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59"/>
    </mc:Choice>
    <mc:Fallback xmlns="">
      <p:transition spd="slow" advTm="50159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1143000"/>
          </a:xfrm>
        </p:spPr>
        <p:txBody>
          <a:bodyPr>
            <a:noAutofit/>
          </a:bodyPr>
          <a:lstStyle/>
          <a:p>
            <a:r>
              <a:rPr lang="en-GB" sz="4800" dirty="0"/>
              <a:t>Gastric </a:t>
            </a:r>
            <a:br>
              <a:rPr lang="en-GB" sz="4800" dirty="0"/>
            </a:br>
            <a:r>
              <a:rPr lang="en-GB" sz="4800" dirty="0"/>
              <a:t>adenocarcinoma</a:t>
            </a:r>
          </a:p>
        </p:txBody>
      </p:sp>
    </p:spTree>
    <p:extLst>
      <p:ext uri="{BB962C8B-B14F-4D97-AF65-F5344CB8AC3E}">
        <p14:creationId xmlns:p14="http://schemas.microsoft.com/office/powerpoint/2010/main" val="351434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/>
          </a:bodyPr>
          <a:lstStyle/>
          <a:p>
            <a:r>
              <a:rPr lang="en-GB" sz="6600" b="1" dirty="0"/>
              <a:t>OESOPHAGUS</a:t>
            </a:r>
          </a:p>
        </p:txBody>
      </p:sp>
    </p:spTree>
    <p:extLst>
      <p:ext uri="{BB962C8B-B14F-4D97-AF65-F5344CB8AC3E}">
        <p14:creationId xmlns:p14="http://schemas.microsoft.com/office/powerpoint/2010/main" val="8136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0"/>
    </mc:Choice>
    <mc:Fallback xmlns="">
      <p:transition spd="slow" advTm="692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F3105-CDF9-45C6-80C5-7435F508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CLASSIFICATION OF GASTRIC ADENOCARCINOMA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71ED8-66EC-4072-8D65-41B41130CBDA}"/>
              </a:ext>
            </a:extLst>
          </p:cNvPr>
          <p:cNvSpPr txBox="1"/>
          <p:nvPr/>
        </p:nvSpPr>
        <p:spPr>
          <a:xfrm>
            <a:off x="458383" y="1844824"/>
            <a:ext cx="767947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3200" dirty="0"/>
              <a:t>WHO CLASSIFICATION (2019)</a:t>
            </a:r>
          </a:p>
          <a:p>
            <a:pPr marL="342900" indent="-342900">
              <a:buAutoNum type="arabicPeriod"/>
            </a:pPr>
            <a:endParaRPr lang="en-GB" sz="3200" dirty="0"/>
          </a:p>
          <a:p>
            <a:pPr marL="342900" indent="-342900">
              <a:buAutoNum type="arabicPeriod"/>
            </a:pPr>
            <a:r>
              <a:rPr lang="en-GB" sz="3200" dirty="0"/>
              <a:t> JAPANESE GASTRIC CANCER ASSOCIATION </a:t>
            </a:r>
          </a:p>
          <a:p>
            <a:pPr marL="342900" indent="-342900">
              <a:buAutoNum type="arabicPeriod"/>
            </a:pPr>
            <a:endParaRPr lang="en-GB" sz="3200" dirty="0"/>
          </a:p>
          <a:p>
            <a:pPr marL="342900" indent="-342900">
              <a:buAutoNum type="arabicPeriod"/>
            </a:pPr>
            <a:r>
              <a:rPr lang="en-GB" sz="3200" dirty="0"/>
              <a:t>LAUREN CLASSIFICATION</a:t>
            </a:r>
          </a:p>
          <a:p>
            <a:pPr marL="342900" indent="-342900">
              <a:buAutoNum type="arabicPeriod"/>
            </a:pPr>
            <a:endParaRPr lang="en-GB" sz="3200" dirty="0"/>
          </a:p>
          <a:p>
            <a:pPr marL="342900" indent="-342900">
              <a:buAutoNum type="arabicPeriod"/>
            </a:pPr>
            <a:r>
              <a:rPr lang="en-GB" sz="3200" dirty="0"/>
              <a:t>OTHER/S</a:t>
            </a:r>
          </a:p>
          <a:p>
            <a:pPr marL="342900" indent="-342900">
              <a:buAutoNum type="arabicPeriod"/>
            </a:pPr>
            <a:endParaRPr lang="en-GB" sz="3200" dirty="0"/>
          </a:p>
          <a:p>
            <a:pPr marL="342900" indent="-342900">
              <a:buAutoNum type="arabicPeriod"/>
            </a:pPr>
            <a:r>
              <a:rPr lang="en-GB" sz="3200" dirty="0"/>
              <a:t>MOLECULAR CLASSIFICATION (FUTURE) </a:t>
            </a:r>
          </a:p>
        </p:txBody>
      </p:sp>
    </p:spTree>
    <p:extLst>
      <p:ext uri="{BB962C8B-B14F-4D97-AF65-F5344CB8AC3E}">
        <p14:creationId xmlns:p14="http://schemas.microsoft.com/office/powerpoint/2010/main" val="15979020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50" y="7403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GASTRIC TUMOURS</a:t>
            </a:r>
            <a:br>
              <a:rPr lang="en-GB" dirty="0"/>
            </a:br>
            <a:r>
              <a:rPr lang="en-GB" sz="3600" i="1" dirty="0"/>
              <a:t>WHO CLASSIFICATION 2019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91683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780928"/>
            <a:ext cx="856362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Benign Epithelial tumours:  </a:t>
            </a:r>
            <a:r>
              <a:rPr lang="en-GB" sz="2400" b="1" dirty="0">
                <a:solidFill>
                  <a:srgbClr val="FFFF00"/>
                </a:solidFill>
              </a:rPr>
              <a:t>adenoma</a:t>
            </a:r>
          </a:p>
          <a:p>
            <a:endParaRPr lang="en-GB" sz="2400" dirty="0"/>
          </a:p>
          <a:p>
            <a:r>
              <a:rPr lang="en-GB" sz="2400" dirty="0"/>
              <a:t>Malignant Epithelial tumours: </a:t>
            </a:r>
            <a:r>
              <a:rPr lang="en-GB" sz="2400" b="1" dirty="0">
                <a:solidFill>
                  <a:srgbClr val="FFFF00"/>
                </a:solidFill>
              </a:rPr>
              <a:t>adenocarcinoma </a:t>
            </a:r>
            <a:r>
              <a:rPr lang="en-GB" sz="2400" dirty="0"/>
              <a:t>( </a:t>
            </a:r>
          </a:p>
          <a:p>
            <a:r>
              <a:rPr lang="en-GB" sz="2400" dirty="0"/>
              <a:t>Tubular,  Papillary, Parietal,  Signet ring, poorly cohesive, medullary,</a:t>
            </a:r>
          </a:p>
          <a:p>
            <a:r>
              <a:rPr lang="en-GB" sz="2400" dirty="0"/>
              <a:t>Hepatoid.</a:t>
            </a:r>
          </a:p>
          <a:p>
            <a:endParaRPr lang="en-GB" sz="2400" dirty="0"/>
          </a:p>
          <a:p>
            <a:r>
              <a:rPr lang="en-GB" sz="2400" dirty="0"/>
              <a:t>Neuroendocrine tumours (NET and NEC)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906977"/>
            <a:ext cx="396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EPITHELIAL TUMOURS</a:t>
            </a:r>
          </a:p>
        </p:txBody>
      </p:sp>
    </p:spTree>
    <p:extLst>
      <p:ext uri="{BB962C8B-B14F-4D97-AF65-F5344CB8AC3E}">
        <p14:creationId xmlns:p14="http://schemas.microsoft.com/office/powerpoint/2010/main" val="15672295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2D75-B388-4D91-A6EE-063E1C00E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Lauren classification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D445BC-06A5-47F5-9787-2C80D3A5E716}"/>
              </a:ext>
            </a:extLst>
          </p:cNvPr>
          <p:cNvSpPr txBox="1"/>
          <p:nvPr/>
        </p:nvSpPr>
        <p:spPr>
          <a:xfrm>
            <a:off x="827584" y="1772816"/>
            <a:ext cx="368498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4800" dirty="0"/>
              <a:t>INTESTINAL </a:t>
            </a:r>
          </a:p>
          <a:p>
            <a:pPr marL="342900" indent="-342900">
              <a:buAutoNum type="arabicPeriod"/>
            </a:pPr>
            <a:endParaRPr lang="en-GB" sz="4800" dirty="0"/>
          </a:p>
          <a:p>
            <a:pPr marL="342900" indent="-342900">
              <a:buAutoNum type="arabicPeriod"/>
            </a:pPr>
            <a:endParaRPr lang="en-GB" sz="4800" dirty="0"/>
          </a:p>
          <a:p>
            <a:pPr marL="342900" indent="-342900">
              <a:buAutoNum type="arabicPeriod"/>
            </a:pPr>
            <a:r>
              <a:rPr lang="en-GB" sz="4800" dirty="0"/>
              <a:t>DIFFUSE</a:t>
            </a:r>
          </a:p>
        </p:txBody>
      </p:sp>
    </p:spTree>
    <p:extLst>
      <p:ext uri="{BB962C8B-B14F-4D97-AF65-F5344CB8AC3E}">
        <p14:creationId xmlns:p14="http://schemas.microsoft.com/office/powerpoint/2010/main" val="9643762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535438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1484784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ADENOCARCINOMA</a:t>
            </a:r>
          </a:p>
          <a:p>
            <a:endParaRPr lang="en-GB" dirty="0"/>
          </a:p>
          <a:p>
            <a:r>
              <a:rPr lang="en-GB" dirty="0"/>
              <a:t>TUBULAR</a:t>
            </a:r>
          </a:p>
          <a:p>
            <a:endParaRPr lang="en-GB" dirty="0"/>
          </a:p>
          <a:p>
            <a:r>
              <a:rPr lang="en-GB" dirty="0"/>
              <a:t>WELL DIFFERENTIATED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192" y="836712"/>
            <a:ext cx="2212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WHO CLASSIFICATON</a:t>
            </a:r>
          </a:p>
        </p:txBody>
      </p:sp>
    </p:spTree>
    <p:extLst>
      <p:ext uri="{BB962C8B-B14F-4D97-AF65-F5344CB8AC3E}">
        <p14:creationId xmlns:p14="http://schemas.microsoft.com/office/powerpoint/2010/main" val="5128663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535438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1484784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ADENOCARCINOMA</a:t>
            </a:r>
          </a:p>
          <a:p>
            <a:endParaRPr lang="en-GB" dirty="0"/>
          </a:p>
          <a:p>
            <a:r>
              <a:rPr lang="en-GB" dirty="0"/>
              <a:t>(INTESTINAL)</a:t>
            </a:r>
          </a:p>
          <a:p>
            <a:endParaRPr lang="en-GB" dirty="0"/>
          </a:p>
          <a:p>
            <a:r>
              <a:rPr lang="en-GB" dirty="0"/>
              <a:t>WELL DIFFERENTIATED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192" y="836712"/>
            <a:ext cx="247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LAUREN CLASSIFICATON</a:t>
            </a:r>
          </a:p>
        </p:txBody>
      </p:sp>
    </p:spTree>
    <p:extLst>
      <p:ext uri="{BB962C8B-B14F-4D97-AF65-F5344CB8AC3E}">
        <p14:creationId xmlns:p14="http://schemas.microsoft.com/office/powerpoint/2010/main" val="41436144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0866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6093296"/>
            <a:ext cx="6652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SIGNET RING CELL ADENOCARCINOMA</a:t>
            </a:r>
          </a:p>
        </p:txBody>
      </p:sp>
    </p:spTree>
    <p:extLst>
      <p:ext uri="{BB962C8B-B14F-4D97-AF65-F5344CB8AC3E}">
        <p14:creationId xmlns:p14="http://schemas.microsoft.com/office/powerpoint/2010/main" val="15110422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A8D825-D2A8-4624-89A7-7FEC78DB9E29}"/>
              </a:ext>
            </a:extLst>
          </p:cNvPr>
          <p:cNvSpPr txBox="1"/>
          <p:nvPr/>
        </p:nvSpPr>
        <p:spPr>
          <a:xfrm>
            <a:off x="827584" y="476672"/>
            <a:ext cx="7056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Intestinal type:  men &gt; women. </a:t>
            </a:r>
          </a:p>
          <a:p>
            <a:r>
              <a:rPr lang="en-GB" sz="4000" dirty="0"/>
              <a:t>                             Older people</a:t>
            </a:r>
          </a:p>
          <a:p>
            <a:r>
              <a:rPr lang="en-GB" sz="4000" dirty="0"/>
              <a:t>        Intestinal metaplasia and HP</a:t>
            </a:r>
          </a:p>
          <a:p>
            <a:endParaRPr lang="en-GB" sz="4000" dirty="0"/>
          </a:p>
          <a:p>
            <a:r>
              <a:rPr lang="en-GB" sz="4000" dirty="0"/>
              <a:t>Diffuse:  males: females</a:t>
            </a:r>
          </a:p>
          <a:p>
            <a:r>
              <a:rPr lang="en-GB" sz="4000" dirty="0"/>
              <a:t>                younger </a:t>
            </a:r>
          </a:p>
        </p:txBody>
      </p:sp>
    </p:spTree>
    <p:extLst>
      <p:ext uri="{BB962C8B-B14F-4D97-AF65-F5344CB8AC3E}">
        <p14:creationId xmlns:p14="http://schemas.microsoft.com/office/powerpoint/2010/main" val="13968632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F4FE-707C-491C-A204-C84D181E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Biopsy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0C69E-B079-467A-8902-F68826C35FDA}"/>
              </a:ext>
            </a:extLst>
          </p:cNvPr>
          <p:cNvSpPr txBox="1"/>
          <p:nvPr/>
        </p:nvSpPr>
        <p:spPr>
          <a:xfrm>
            <a:off x="971600" y="1700808"/>
            <a:ext cx="49509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Intestinal v/s diffuse (signet ring)</a:t>
            </a:r>
          </a:p>
          <a:p>
            <a:endParaRPr lang="en-GB" sz="2800" dirty="0"/>
          </a:p>
          <a:p>
            <a:r>
              <a:rPr lang="en-GB" sz="2800" dirty="0"/>
              <a:t>Grade:  (well, moderate); poor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Molecular studies: HER2 status</a:t>
            </a:r>
          </a:p>
        </p:txBody>
      </p:sp>
    </p:spTree>
    <p:extLst>
      <p:ext uri="{BB962C8B-B14F-4D97-AF65-F5344CB8AC3E}">
        <p14:creationId xmlns:p14="http://schemas.microsoft.com/office/powerpoint/2010/main" val="34341587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F3FAF9-70B6-4C85-B274-407B9FA4D6B3}"/>
              </a:ext>
            </a:extLst>
          </p:cNvPr>
          <p:cNvSpPr txBox="1"/>
          <p:nvPr/>
        </p:nvSpPr>
        <p:spPr>
          <a:xfrm>
            <a:off x="395536" y="1124744"/>
            <a:ext cx="7560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Neuroendocrine tumours (NET and NEC)</a:t>
            </a:r>
          </a:p>
        </p:txBody>
      </p:sp>
    </p:spTree>
    <p:extLst>
      <p:ext uri="{BB962C8B-B14F-4D97-AF65-F5344CB8AC3E}">
        <p14:creationId xmlns:p14="http://schemas.microsoft.com/office/powerpoint/2010/main" val="11048998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FED5-F116-492C-97EA-CC255FD5C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Endocrine cells in stomach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EF4D2-A9B5-41C6-9811-AA119AB48720}"/>
              </a:ext>
            </a:extLst>
          </p:cNvPr>
          <p:cNvSpPr txBox="1"/>
          <p:nvPr/>
        </p:nvSpPr>
        <p:spPr>
          <a:xfrm>
            <a:off x="1115616" y="2204864"/>
            <a:ext cx="45304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/>
              <a:t>eg</a:t>
            </a:r>
            <a:r>
              <a:rPr lang="en-GB" sz="4000" dirty="0"/>
              <a:t>   G cells in antrum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       ECL cells  </a:t>
            </a:r>
          </a:p>
        </p:txBody>
      </p:sp>
    </p:spTree>
    <p:extLst>
      <p:ext uri="{BB962C8B-B14F-4D97-AF65-F5344CB8AC3E}">
        <p14:creationId xmlns:p14="http://schemas.microsoft.com/office/powerpoint/2010/main" val="505948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3" y="5547769"/>
            <a:ext cx="252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OESOPHAGUS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940152" y="3861048"/>
            <a:ext cx="792088" cy="678609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940152" y="4537459"/>
            <a:ext cx="207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muscularis</a:t>
            </a:r>
            <a:r>
              <a:rPr lang="en-GB" dirty="0">
                <a:solidFill>
                  <a:schemeClr val="bg1"/>
                </a:solidFill>
              </a:rPr>
              <a:t> mucosae</a:t>
            </a:r>
          </a:p>
        </p:txBody>
      </p:sp>
      <p:pic>
        <p:nvPicPr>
          <p:cNvPr id="5" name="Picture 4" descr="squamous">
            <a:extLst>
              <a:ext uri="{FF2B5EF4-FFF2-40B4-BE49-F238E27FC236}">
                <a16:creationId xmlns:a16="http://schemas.microsoft.com/office/drawing/2014/main" id="{1A677676-B37B-44A8-AF37-56738E75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23" y="510361"/>
            <a:ext cx="7543800" cy="592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3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34"/>
    </mc:Choice>
    <mc:Fallback xmlns="">
      <p:transition spd="slow" advTm="57034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Neuroendocrine tumours</a:t>
            </a:r>
          </a:p>
        </p:txBody>
      </p:sp>
      <p:pic>
        <p:nvPicPr>
          <p:cNvPr id="31746" name="Picture 2" descr="http://www.nature.com/onc/journal/v31/n25/images/onc2011479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676583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675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ience Source - Endocrine Cells of Stomach, LM">
            <a:extLst>
              <a:ext uri="{FF2B5EF4-FFF2-40B4-BE49-F238E27FC236}">
                <a16:creationId xmlns:a16="http://schemas.microsoft.com/office/drawing/2014/main" id="{225D4D3B-8CC8-4806-BA37-94BC56D7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128792" cy="467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217A9B-1652-47B3-B4C9-8A5587E2723C}"/>
              </a:ext>
            </a:extLst>
          </p:cNvPr>
          <p:cNvSpPr txBox="1"/>
          <p:nvPr/>
        </p:nvSpPr>
        <p:spPr>
          <a:xfrm>
            <a:off x="1979712" y="6021288"/>
            <a:ext cx="4226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CHROMOGRANIN</a:t>
            </a:r>
          </a:p>
        </p:txBody>
      </p:sp>
    </p:spTree>
    <p:extLst>
      <p:ext uri="{BB962C8B-B14F-4D97-AF65-F5344CB8AC3E}">
        <p14:creationId xmlns:p14="http://schemas.microsoft.com/office/powerpoint/2010/main" val="11619862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980728"/>
            <a:ext cx="3130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“Carcinoid tumour”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4402"/>
            <a:ext cx="2536389" cy="207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 descr="C:\Users\moganaden\Documents\pictures for workshop feb 2104\appendix carcinoid\carcinoid immuno 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49" y="191683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Typical carcinoid of the lung: solid clusters of monomorphic cells with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24" y="1904402"/>
            <a:ext cx="3093343" cy="247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443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556792"/>
            <a:ext cx="601703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HISTOLOGICAL FEATURES</a:t>
            </a: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dirty="0">
                <a:solidFill>
                  <a:srgbClr val="FFFF00"/>
                </a:solidFill>
              </a:rPr>
              <a:t>NESTS OF CELLS </a:t>
            </a: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dirty="0">
                <a:solidFill>
                  <a:srgbClr val="FFFF00"/>
                </a:solidFill>
              </a:rPr>
              <a:t>GRANULAR CYTOPLASM</a:t>
            </a: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dirty="0">
                <a:solidFill>
                  <a:srgbClr val="FFFF00"/>
                </a:solidFill>
              </a:rPr>
              <a:t>ROUND NUCLEI LITTLE PLEOMORPHISM</a:t>
            </a: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dirty="0">
                <a:solidFill>
                  <a:srgbClr val="FFFF00"/>
                </a:solidFill>
              </a:rPr>
              <a:t>IMMUNIHISTOCHEMISTRY: </a:t>
            </a:r>
          </a:p>
          <a:p>
            <a:r>
              <a:rPr lang="en-GB" sz="2800" dirty="0">
                <a:solidFill>
                  <a:srgbClr val="FFFF00"/>
                </a:solidFill>
              </a:rPr>
              <a:t>CHROMOGRANIN AND SYNAPTOPHYSIN</a:t>
            </a:r>
          </a:p>
        </p:txBody>
      </p:sp>
    </p:spTree>
    <p:extLst>
      <p:ext uri="{BB962C8B-B14F-4D97-AF65-F5344CB8AC3E}">
        <p14:creationId xmlns:p14="http://schemas.microsoft.com/office/powerpoint/2010/main" val="30325927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150805\05141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A2680-2394-40E6-9C51-71991016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GIST</a:t>
            </a:r>
          </a:p>
        </p:txBody>
      </p:sp>
    </p:spTree>
    <p:extLst>
      <p:ext uri="{BB962C8B-B14F-4D97-AF65-F5344CB8AC3E}">
        <p14:creationId xmlns:p14="http://schemas.microsoft.com/office/powerpoint/2010/main" val="33360526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GIST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FA624-DDA2-461C-948A-143A3CC02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799"/>
            <a:ext cx="2736304" cy="4674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5DD92F-8860-41E7-A428-B4A686B8D7CF}"/>
              </a:ext>
            </a:extLst>
          </p:cNvPr>
          <p:cNvSpPr txBox="1"/>
          <p:nvPr/>
        </p:nvSpPr>
        <p:spPr>
          <a:xfrm>
            <a:off x="4211960" y="2420888"/>
            <a:ext cx="3381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Myenteric plexus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86FFE-9F4D-40FA-B2A6-B51896666C1D}"/>
              </a:ext>
            </a:extLst>
          </p:cNvPr>
          <p:cNvSpPr txBox="1"/>
          <p:nvPr/>
        </p:nvSpPr>
        <p:spPr>
          <a:xfrm>
            <a:off x="4427984" y="494116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ICC             CD117</a:t>
            </a:r>
          </a:p>
        </p:txBody>
      </p:sp>
    </p:spTree>
    <p:extLst>
      <p:ext uri="{BB962C8B-B14F-4D97-AF65-F5344CB8AC3E}">
        <p14:creationId xmlns:p14="http://schemas.microsoft.com/office/powerpoint/2010/main" val="32674554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MV</a:t>
            </a:r>
          </a:p>
        </p:txBody>
      </p:sp>
      <p:pic>
        <p:nvPicPr>
          <p:cNvPr id="2052" name="Picture 4" descr="10495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875"/>
            <a:ext cx="5616575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897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DF</a:t>
            </a:r>
          </a:p>
        </p:txBody>
      </p:sp>
      <p:pic>
        <p:nvPicPr>
          <p:cNvPr id="23557" name="Picture 5" descr="5212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5065712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5954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495hist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54038"/>
            <a:ext cx="7704138" cy="57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4204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9495histo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920037" cy="587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00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2499</TotalTime>
  <Words>752</Words>
  <Application>Microsoft Office PowerPoint</Application>
  <PresentationFormat>On-screen Show (4:3)</PresentationFormat>
  <Paragraphs>291</Paragraphs>
  <Slides>101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7" baseType="lpstr">
      <vt:lpstr>Arial</vt:lpstr>
      <vt:lpstr>Calibri</vt:lpstr>
      <vt:lpstr>Times New Roman</vt:lpstr>
      <vt:lpstr>Wingdings</vt:lpstr>
      <vt:lpstr>Office Theme</vt:lpstr>
      <vt:lpstr>Slide</vt:lpstr>
      <vt:lpstr>St Mark’s Hospital &amp; Academic Institute</vt:lpstr>
      <vt:lpstr>GASTROINTESTINAL PATHOLOGY 1</vt:lpstr>
      <vt:lpstr>PowerPoint Presentation</vt:lpstr>
      <vt:lpstr>PowerPoint Presentation</vt:lpstr>
      <vt:lpstr>PowerPoint Presentation</vt:lpstr>
      <vt:lpstr>GUT LINING EPITHELIUM</vt:lpstr>
      <vt:lpstr>PowerPoint Presentation</vt:lpstr>
      <vt:lpstr>OESOPHAGUS</vt:lpstr>
      <vt:lpstr>PowerPoint Presentation</vt:lpstr>
      <vt:lpstr>PowerPoint Presentation</vt:lpstr>
      <vt:lpstr>PowerPoint Presentation</vt:lpstr>
      <vt:lpstr>PowerPoint Presentation</vt:lpstr>
      <vt:lpstr>STOMACH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OESOPHAGUS</vt:lpstr>
      <vt:lpstr>PowerPoint Presentation</vt:lpstr>
      <vt:lpstr>PowerPoint Presentation</vt:lpstr>
      <vt:lpstr>PowerPoint Presentation</vt:lpstr>
      <vt:lpstr>REFLUX</vt:lpstr>
      <vt:lpstr>PowerPoint Presentation</vt:lpstr>
      <vt:lpstr>BARRETT’S OESOPHAGUS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Eosinophilic oesophagitis</vt:lpstr>
      <vt:lpstr>EOSINOPHILIC OESOPHAGITIS</vt:lpstr>
      <vt:lpstr>PowerPoint Presentation</vt:lpstr>
      <vt:lpstr>PowerPoint Presentation</vt:lpstr>
      <vt:lpstr>OESOPHAGEAL CARCINOMA </vt:lpstr>
      <vt:lpstr>OESOPHAGEAL TUMOURS NON-EPITHELIAL </vt:lpstr>
      <vt:lpstr>Oesophageal SCC</vt:lpstr>
      <vt:lpstr>Oesophageal SCC </vt:lpstr>
      <vt:lpstr>Oesophageal SCC</vt:lpstr>
      <vt:lpstr>Oesophageal adenocarcinoma </vt:lpstr>
      <vt:lpstr>PowerPoint Presentation</vt:lpstr>
      <vt:lpstr>OESOPHAGEAL ADENOCARCINOMA </vt:lpstr>
      <vt:lpstr>STOMACH</vt:lpstr>
      <vt:lpstr>STOMACH</vt:lpstr>
      <vt:lpstr>GASTRITIS</vt:lpstr>
      <vt:lpstr>PowerPoint Presentation</vt:lpstr>
      <vt:lpstr>PowerPoint Presentation</vt:lpstr>
      <vt:lpstr>GASTRITIS</vt:lpstr>
      <vt:lpstr>A CHRONIC ATROPHIC GASTRITIS</vt:lpstr>
      <vt:lpstr>CHRONIC ATROPHIC GASTRITIS</vt:lpstr>
      <vt:lpstr>B CHRONIC GASTRITIS </vt:lpstr>
      <vt:lpstr>HELICOBACTER   PYLORI</vt:lpstr>
      <vt:lpstr>PowerPoint Presentation</vt:lpstr>
      <vt:lpstr>PowerPoint Presentation</vt:lpstr>
      <vt:lpstr>PowerPoint Presentation</vt:lpstr>
      <vt:lpstr>PowerPoint Presentation</vt:lpstr>
      <vt:lpstr>HISTOLOGY REPORT</vt:lpstr>
      <vt:lpstr>PowerPoint Presentation</vt:lpstr>
      <vt:lpstr>PowerPoint Presentation</vt:lpstr>
      <vt:lpstr>GASTRIC POLYPS</vt:lpstr>
      <vt:lpstr>PowerPoint Presentation</vt:lpstr>
      <vt:lpstr>PowerPoint Presentation</vt:lpstr>
      <vt:lpstr>Hyperplastic gastric polyp</vt:lpstr>
      <vt:lpstr>PowerPoint Presentation</vt:lpstr>
      <vt:lpstr>PowerPoint Presentation</vt:lpstr>
      <vt:lpstr>Gastric  adenocarcinoma</vt:lpstr>
      <vt:lpstr>CLASSIFICATION OF GASTRIC ADENOCARCINOMA</vt:lpstr>
      <vt:lpstr>GASTRIC TUMOURS WHO CLASSIFICATION 2019 </vt:lpstr>
      <vt:lpstr>Lauren classification </vt:lpstr>
      <vt:lpstr>PowerPoint Presentation</vt:lpstr>
      <vt:lpstr>PowerPoint Presentation</vt:lpstr>
      <vt:lpstr>PowerPoint Presentation</vt:lpstr>
      <vt:lpstr>PowerPoint Presentation</vt:lpstr>
      <vt:lpstr>Biopsy</vt:lpstr>
      <vt:lpstr>PowerPoint Presentation</vt:lpstr>
      <vt:lpstr>Endocrine cells in stomach</vt:lpstr>
      <vt:lpstr>Neuroendocrine tumours</vt:lpstr>
      <vt:lpstr>PowerPoint Presentation</vt:lpstr>
      <vt:lpstr>NET</vt:lpstr>
      <vt:lpstr>NET</vt:lpstr>
      <vt:lpstr>GIST</vt:lpstr>
      <vt:lpstr>GIST</vt:lpstr>
      <vt:lpstr>MV</vt:lpstr>
      <vt:lpstr>DF</vt:lpstr>
      <vt:lpstr>PowerPoint Presentation</vt:lpstr>
      <vt:lpstr>PowerPoint Presentation</vt:lpstr>
      <vt:lpstr>GIST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GASTROINTESTINAL PATHOLOGY</dc:title>
  <dc:creator>moganaden</dc:creator>
  <cp:lastModifiedBy>Muhammed Sohail</cp:lastModifiedBy>
  <cp:revision>229</cp:revision>
  <dcterms:created xsi:type="dcterms:W3CDTF">2015-08-05T07:32:58Z</dcterms:created>
  <dcterms:modified xsi:type="dcterms:W3CDTF">2020-09-08T19:40:43Z</dcterms:modified>
</cp:coreProperties>
</file>