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</p:sldMasterIdLst>
  <p:notesMasterIdLst>
    <p:notesMasterId r:id="rId24"/>
  </p:notesMasterIdLst>
  <p:handoutMasterIdLst>
    <p:handoutMasterId r:id="rId25"/>
  </p:handoutMasterIdLst>
  <p:sldIdLst>
    <p:sldId id="256" r:id="rId14"/>
    <p:sldId id="257" r:id="rId15"/>
    <p:sldId id="260" r:id="rId16"/>
    <p:sldId id="263" r:id="rId17"/>
    <p:sldId id="261" r:id="rId18"/>
    <p:sldId id="262" r:id="rId19"/>
    <p:sldId id="259" r:id="rId20"/>
    <p:sldId id="265" r:id="rId21"/>
    <p:sldId id="285" r:id="rId22"/>
    <p:sldId id="258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4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5FE9C5F3-227D-4D46-B235-1D3B37A108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3A02E1-B3C1-4DD1-B103-F75CCC9798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A50AC-1503-4478-AEC2-198A9E1FE115}" type="datetimeFigureOut">
              <a:rPr lang="cs-CZ" smtClean="0"/>
              <a:t>25.09.2021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D55FE8-6E0A-4C8E-AB91-08D2203BE7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2DB0BB-7EF7-4EB6-943F-0069F1C650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5B50-9723-4870-92BF-86CCE46982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022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6CE3103-D208-4132-9667-5EC74368E72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5182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Tichý Radoslav 860401/3341 č.ch. 792/21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3103-D208-4132-9667-5EC74368E72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18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E3103-D208-4132-9667-5EC74368E72B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847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9FB45B-0960-4E0B-A389-1735D9F423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2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35696D-8B14-4F1C-B84D-1178A63026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98149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123A3F-B215-4D22-8673-94F55FAD9F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3653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63A95-D9A0-40D8-925E-2E03D099FD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33889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CC61B-38BC-40AE-96D0-817FC1B453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89617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1382F5-AB7B-4B56-8F7D-236A3FD2F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1956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967AA-CFA0-4B41-B2B1-50AB2D612B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259246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B31DD-03A3-4CFE-B0D4-67A8E6F65A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1815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6B414-E93A-4B0F-8F0E-128067245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2511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4CB51-2F8E-47CC-ADB8-87444BCA8A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15814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525295-E0FD-4F8E-9E37-5050CB3D67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730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2FE8E6-821D-4320-A58E-E43DB58F47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93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2F70A3-607A-425F-8ABE-B39E2B39CE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510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86059-DC51-4277-8C4C-9A2EBA1672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7973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0DC3F6-9610-417E-BC52-F043598F27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557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D21C2C-6AD9-40D0-B632-20B5F1EA66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54813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90AD21-3A22-4EC9-8201-F47D91D0C7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1415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183A07-1F28-4282-B00C-7B3A383DE5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631461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C5D23-BAD8-40F9-9059-C0FC81138D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2795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FB4D33-27FC-4B32-B74C-8BA33FD0FF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7631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16B83B-2210-42C1-8F3A-1C833C0BC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41598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A22199-E24B-478F-8146-4D654CB6DB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1876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0F3B4D-972A-413C-89F6-D93BBED253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5786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A900D6-F0A1-4616-85BB-363312DBE8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310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BEA62-BA52-4D0F-8D80-A0F8121067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6038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145943-20A6-46D2-877C-3F533FDF46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901620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3D8EF6-AB6D-4E6F-A973-A4BF6EF2E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367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5DA7E5-0383-45E3-AA8A-573593BA0A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3416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2C7CF1-1F11-4B9A-BAE8-F949726AD6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63702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C41BB4-999F-4C28-933E-FF178B171C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6161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BE1703-5DB6-4CE8-A085-79CE857B17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5579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FEC1DE-06F0-4758-9689-8C83F55F57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0666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BA42D-29B2-4768-9D3F-AAB20E161C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11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609B42-A001-42E1-8EF2-13B48DACCA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144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CE4D238-5CD2-41B7-A8E1-A73A75AD28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701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A68C4F-EBF2-4605-AD46-98AE75F23C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50470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844042-2E15-4E9C-92AF-DEF7C87C65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3979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ACAC50-0153-4817-B051-E42005EB7E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3055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2E1B4C5-3EF0-4A43-9DF4-A8CDCEB8DB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417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87B61D-3EB0-4387-919C-D6729ECD8B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7045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97335F-B88A-425C-94CD-563E809374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8705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BB24E5-ACF6-42EE-9787-979D1E1B4B7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89968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1AAB16-AE78-4891-88CE-9E2FE761E2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6224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F799DD-ACF4-4978-963E-3423C749350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03357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34D071-C775-436D-80FC-F9E8CA06CD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3798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B85E61-E2C3-42B1-959F-300E14F7AD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64315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6F0329-B7F9-4F33-9614-D2002352FD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52900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B0B1C0-2F48-4607-9F33-2757CA43F3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4322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55C60-E5B9-4136-8330-68EF356B53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33297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D4BCD-EBEC-4CCA-946E-F877C3B5B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92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26E863-93B5-4C95-91C6-4A868903DA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6F4AB0-872E-4AC7-A567-364B4B633F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362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1CD42B-3BAF-4C91-A909-38C67421B7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05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8476A5-0466-44F6-8B06-241F4B914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92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B1179-9557-4C28-8A37-C0083BB494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C9D7FC-B633-467E-9044-A9E4411832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015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529EB7-5A41-4551-81F8-10BBC86E9B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343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2DCEC2-2445-4F67-8049-13FAD688BA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812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29EEA2-F034-43E1-B364-06FAF56F65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459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A85F5C-E8AB-481E-BC40-D439E9B3EA4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875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AAAC73-A2ED-4C4C-AFC1-D5893169F8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22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67E470-32FD-497D-A54E-5023E49AF4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405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225289-A915-4BB4-8F43-19D347F404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384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5C011B-A21F-409F-9441-15AFFDEB3E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77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1B755E-E639-4840-8A90-14A855C378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302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1FC2A7-4B12-4290-8D2C-D678BCE92D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87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5F0C57-62A4-44A1-BAEE-53FC182095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5165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D5EFAD-8BBD-49F1-92EC-7927AB0AEC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94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F95F3D-E85E-402E-974D-39AFFDA044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4350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252FF-2DA7-4D99-B74B-0AE002E5D6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166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255FC-6FEF-4C2D-A1CF-F792BBC3CE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41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CD3B54-D257-4B44-B593-C042BC8DFE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4233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464D7A-5164-43B3-96FC-CF8AA5D08E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983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51ABF-30C5-4452-9C8F-9620400668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398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2DFEB3-2C65-4840-A565-8BB961A82F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71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1EBD5E-880B-43A0-99FD-7AD925A3B7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10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E2EF3A-87D6-4E60-9222-8BB6D99320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48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F88969-0005-4E21-AEFC-6290747679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591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6FF34D-F058-4EBB-B792-4E2D9BB9C5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85398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84E692-0B6F-43BB-A49E-20C7DE6327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3287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4624F1-31F6-4996-B887-BA965DFF34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0962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0ADD2D-E76B-4407-88C6-B075732D56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2237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0000FB-EE4E-4AAC-8BBF-AA73650CD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3024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7AC90-A8ED-400E-A907-35F565B8AC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891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81A309-89A7-4944-8231-15D620ECD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9077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C5FF43-C297-47D6-94C4-254B6D81C8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48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0B77AE-FB35-4256-BB0D-21969F4E4F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825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2541B8-47AE-478A-BF6D-19660D898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38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F2B6D2-7826-457A-801F-9C486DCCCD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9036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31745B-B84A-49AA-99BD-42A7FF2F5B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45956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F2175A-2150-4E79-BFF3-335DC59E1A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71877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38ECFD-76B0-4917-9214-D36103925F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1390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3730278-CEFF-440B-B40F-2F596328BD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9263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AF6090-61AB-4010-B410-C295299D50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6114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B73BAA-899D-4372-A9B0-7FAF542A9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7909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A696B6-CD87-44E6-8F76-FC43C01FBC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7447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AF53A9-666E-4666-A916-9C08B75A1F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95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81CDBE-74D4-4DB7-A1E3-54855C700E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059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70C2FA-628B-4210-8C97-F3E023427C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20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3634A-EEE2-47BD-8B4D-045A68F766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4115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E9A77C-4D22-4A2B-BDE1-2B89928D81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6038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E04EA-1B46-4D86-91A7-A21B991718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69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31C7C3-A4C1-4CE6-A5A1-CA0E46A379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6335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282051-7076-47C5-84FA-0E5F221FA1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9911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929D02-693D-4D6B-B1AD-1E895797F4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4720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971C18-BC00-4483-B34A-C310B0F9D2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5065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7F33D9-1A94-4737-AC7F-6E9D60F66C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5666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6DE181-2438-4E6D-A7A9-56ED381D84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993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DD4D93-F151-4C74-BBF4-7A6AE700FB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291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6C1F78-71EF-45EB-BAF5-39F2D0EB6C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865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8F2D3A3-BE5D-499C-B4B3-47AFDDD5690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622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9AF034-F960-4D6B-8A2A-0D91C14AA8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5745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539B2A-67B3-4694-A415-C3C614434B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8286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55DD33-1F07-40F3-B1C1-D151D52105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9402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952C2F-47BB-43B3-8A49-C8BC26ABAE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7291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279C3C-4D09-4B6B-953D-A9204CF48E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590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BFC5D4-7555-441B-9A5A-0F2295374E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8880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BB4EC9-7814-4287-BAE2-D626E304BC8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62777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AA096A-7ED2-4888-B438-C4C10FE39E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175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A89B01-4FE0-480B-AC54-7542B31A71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846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985435-2F62-4562-93A1-15743DB9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2F8967-8528-4BF7-A2F4-7A3A527C47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11247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23B489-7FFC-4ED1-B776-88E5901253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1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C2898D-FA12-41CC-846B-938F5AFD32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3805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F920C5-32EF-4A73-A68B-537E18537F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60204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E0C7A-426C-4EFC-B7FC-3AE3D1DE1B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1946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D4DB68-9430-42D7-9F0C-FA3D91AF90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53682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53E958-F1F0-43B3-9AF8-9AC4CA9638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5445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0A3D32-54D8-46DB-AC1A-27AA979CE5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602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0E6EFE-BAA2-42E3-89F1-400D30BBF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072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5F330C-89AD-4E34-B4C4-555B7EFB7F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5263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D426DB-D2A7-462E-8D50-A16634A6E4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39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3DB1C-AE28-42CF-A27F-C522796654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2648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481B81-9BDC-492C-80C9-E0E8B2FEC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69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865CF8-2C81-43CB-A8DC-E65E654868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312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65675" y="1600200"/>
            <a:ext cx="4000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FD41FB-78A0-4871-B109-A46FA25955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3382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CB0BBD-3625-493D-B18F-27013CFB63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426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3D1355-61FA-452D-80E8-5C55167176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6079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1E0F04-0E90-4EFC-8D8B-E5C62D1B50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4092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1B6DEE-56FE-4823-A310-C2069EFBA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27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EC503E-7435-48A9-8C55-A8BD1405A6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8641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7C1379-B480-464E-9222-4234540B39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2191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27825" y="228600"/>
            <a:ext cx="2038350" cy="589756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5825" cy="58975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3494E-4768-4A39-BC97-6DEFE51683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60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01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10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datum 27"/>
          <p:cNvSpPr>
            <a:spLocks noGrp="1"/>
          </p:cNvSpPr>
          <p:nvPr>
            <p:ph type="dt" sz="half" idx="2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0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zápatí 16"/>
          <p:cNvSpPr>
            <a:spLocks noGrp="1"/>
          </p:cNvSpPr>
          <p:nvPr>
            <p:ph type="ftr" sz="quarter" idx="3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28"/>
          <p:cNvSpPr>
            <a:spLocks noGrp="1"/>
          </p:cNvSpPr>
          <p:nvPr>
            <p:ph type="sldNum" sz="quarter" idx="4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E1DABBE0-5BBD-47F8-801A-905BE8BAFF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38797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1" fontAlgn="base" hangingPunct="1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1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434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AA9A0992-B278-4550-8263-0BC705C2C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5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536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1E60074-E01C-43B1-80ED-4F6C98A530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537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639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11BE5703-824F-4F8D-A32D-2CB926FB2F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411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6146CDF8-63D1-4867-9AC3-1DD21418BB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614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 dirty="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695282-8912-4C54-A42A-90F1DA5BC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73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17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datum 1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12"/>
          <p:cNvSpPr>
            <a:spLocks noGrp="1"/>
          </p:cNvSpPr>
          <p:nvPr>
            <p:ph type="sldNum" sz="quarter" idx="4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>
              <a:defRPr sz="2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4C58FFFD-E972-4A7C-8C3D-3E0293AD14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6" name="Zástupný symbol pro zápatí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7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19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9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704059D-61D1-4EEF-88E2-899335E929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820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21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22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11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75B9EF91-9334-4461-A96A-0431B9C34C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2" name="Zástupný symbol pro zápatí 1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5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46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2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DF0B285A-9C46-4178-9385-5535295E74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26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1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3"/>
          <p:cNvSpPr>
            <a:spLocks noGrp="1"/>
          </p:cNvSpPr>
          <p:nvPr>
            <p:ph type="sldNum" sz="quarter" idx="4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2588E7ED-D1D2-4681-8927-C3E2D5BE10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3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2294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4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" name="Zástupný symbol pro číslo snímku 6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86052677-6692-4097-AF3B-CC3C09FCE9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bdélník 12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8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3319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Zástupný symbol pro datum 11"/>
          <p:cNvSpPr>
            <a:spLocks noGrp="1"/>
          </p:cNvSpPr>
          <p:nvPr>
            <p:ph type="dt" sz="half" idx="2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2"/>
          <p:cNvSpPr>
            <a:spLocks noGrp="1"/>
          </p:cNvSpPr>
          <p:nvPr>
            <p:ph type="sldNum" sz="quarter" idx="4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28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934EA864-51E5-49F7-9AD2-BB3B3E7FB2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Zástupný symbol pro zápatí 13"/>
          <p:cNvSpPr>
            <a:spLocks noGrp="1"/>
          </p:cNvSpPr>
          <p:nvPr>
            <p:ph type="ftr" sz="quarter" idx="3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pic>
        <p:nvPicPr>
          <p:cNvPr id="133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8985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alibri" pitchFamily="34" charset="0"/>
          <a:cs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5pPr>
      <a:lvl6pPr marL="22860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6pPr>
      <a:lvl7pPr marL="27432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7pPr>
      <a:lvl8pPr marL="32004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8pPr>
      <a:lvl9pPr marL="36576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/>
          </p:nvPr>
        </p:nvSpPr>
        <p:spPr>
          <a:xfrm>
            <a:off x="685800" y="1604392"/>
            <a:ext cx="7772400" cy="1470025"/>
          </a:xfrm>
        </p:spPr>
        <p:txBody>
          <a:bodyPr/>
          <a:lstStyle/>
          <a:p>
            <a:pPr algn="ctr"/>
            <a:r>
              <a:rPr lang="cs-CZ" dirty="0" err="1"/>
              <a:t>Schwannom</a:t>
            </a:r>
            <a:r>
              <a:rPr lang="cs-CZ" dirty="0"/>
              <a:t> krčního sympatiku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subTitle" idx="1"/>
          </p:nvPr>
        </p:nvSpPr>
        <p:spPr>
          <a:xfrm>
            <a:off x="2411413" y="2907284"/>
            <a:ext cx="6553075" cy="1752600"/>
          </a:xfrm>
        </p:spPr>
        <p:txBody>
          <a:bodyPr/>
          <a:lstStyle/>
          <a:p>
            <a:pPr algn="l"/>
            <a:r>
              <a:rPr lang="cs-CZ" b="1" dirty="0"/>
              <a:t>V. Chrobok, J. Dědková,                             M. Nová, P. Kašparová,</a:t>
            </a:r>
          </a:p>
          <a:p>
            <a:pPr algn="l"/>
            <a:r>
              <a:rPr lang="cs-CZ" b="1" dirty="0"/>
              <a:t>L. </a:t>
            </a:r>
            <a:r>
              <a:rPr lang="cs-CZ" b="1" dirty="0" err="1"/>
              <a:t>Školoudík</a:t>
            </a:r>
            <a:endParaRPr lang="cs-CZ" b="1" dirty="0"/>
          </a:p>
          <a:p>
            <a:pPr algn="l"/>
            <a:r>
              <a:rPr lang="cs-CZ" sz="1800" dirty="0"/>
              <a:t>Klinika otorinolaryngologie a chirurgie hlavy a krku</a:t>
            </a:r>
          </a:p>
          <a:p>
            <a:pPr algn="l"/>
            <a:r>
              <a:rPr lang="cs-CZ" sz="1800" dirty="0"/>
              <a:t>Radiologická klinika</a:t>
            </a:r>
          </a:p>
          <a:p>
            <a:pPr algn="l"/>
            <a:r>
              <a:rPr lang="cs-CZ" sz="1800" dirty="0" err="1"/>
              <a:t>Fingerlandův</a:t>
            </a:r>
            <a:r>
              <a:rPr lang="cs-CZ" sz="1800" dirty="0"/>
              <a:t> ústav patologie</a:t>
            </a:r>
          </a:p>
          <a:p>
            <a:pPr algn="l"/>
            <a:r>
              <a:rPr lang="cs-CZ" sz="1800" dirty="0"/>
              <a:t>Fakultní nemocnice Hradec Králové</a:t>
            </a:r>
          </a:p>
          <a:p>
            <a:pPr algn="l"/>
            <a:r>
              <a:rPr lang="cs-CZ" sz="1800" dirty="0"/>
              <a:t>Univerzita Karlova, Lékařská fakulta v Hradci Králové</a:t>
            </a:r>
          </a:p>
        </p:txBody>
      </p:sp>
      <p:sp>
        <p:nvSpPr>
          <p:cNvPr id="2053" name="Rectangle 5"/>
          <p:cNvSpPr>
            <a:spLocks/>
          </p:cNvSpPr>
          <p:nvPr/>
        </p:nvSpPr>
        <p:spPr bwMode="auto">
          <a:xfrm>
            <a:off x="2411413" y="6092825"/>
            <a:ext cx="5473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dirty="0"/>
              <a:t>Multioborový kurz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1403350" y="1628775"/>
            <a:ext cx="7489825" cy="990600"/>
          </a:xfrm>
        </p:spPr>
        <p:txBody>
          <a:bodyPr/>
          <a:lstStyle/>
          <a:p>
            <a:r>
              <a:rPr lang="cs-CZ"/>
              <a:t>Děkujeme za pozornost.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643563"/>
            <a:ext cx="40005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4643438" y="5589588"/>
            <a:ext cx="41767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dirty="0">
                <a:latin typeface="Calibri" pitchFamily="34" charset="0"/>
                <a:cs typeface="Calibri" pitchFamily="34" charset="0"/>
              </a:rPr>
              <a:t>Prof. MUDr. Viktor Chrobok, CSc., Ph.D.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tel. 495 833 790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E-mail: chrobok@fnhk.cz</a:t>
            </a:r>
          </a:p>
        </p:txBody>
      </p:sp>
      <p:pic>
        <p:nvPicPr>
          <p:cNvPr id="1026" name="Picture 2" descr="C:\Users\admin\Desktop\IMG_20170528_0851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t="14334" b="18347"/>
          <a:stretch/>
        </p:blipFill>
        <p:spPr bwMode="auto">
          <a:xfrm>
            <a:off x="2109913" y="2708920"/>
            <a:ext cx="4856406" cy="281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muž *1986</a:t>
            </a:r>
          </a:p>
          <a:p>
            <a:r>
              <a:rPr lang="cs-CZ" dirty="0"/>
              <a:t>5/2021 </a:t>
            </a:r>
          </a:p>
          <a:p>
            <a:pPr lvl="1"/>
            <a:r>
              <a:rPr lang="cs-CZ" dirty="0"/>
              <a:t>rezistence nebolestivá na krku vlevo</a:t>
            </a:r>
          </a:p>
          <a:p>
            <a:pPr lvl="1"/>
            <a:r>
              <a:rPr lang="cs-CZ" dirty="0"/>
              <a:t>nebyly známky zánětu</a:t>
            </a:r>
          </a:p>
          <a:p>
            <a:pPr lvl="1"/>
            <a:r>
              <a:rPr lang="cs-CZ" dirty="0"/>
              <a:t>dýchání a polykání bez potíží</a:t>
            </a:r>
          </a:p>
          <a:p>
            <a:pPr lvl="1"/>
            <a:r>
              <a:rPr lang="cs-CZ" dirty="0"/>
              <a:t>není úbytek hmotnosti</a:t>
            </a:r>
          </a:p>
          <a:p>
            <a:pPr lvl="1"/>
            <a:r>
              <a:rPr lang="cs-CZ" dirty="0"/>
              <a:t>UZ podezření na karotický </a:t>
            </a:r>
            <a:r>
              <a:rPr lang="cs-CZ" dirty="0" err="1"/>
              <a:t>glomus</a:t>
            </a:r>
            <a:r>
              <a:rPr lang="cs-CZ" dirty="0"/>
              <a:t> tumor</a:t>
            </a:r>
          </a:p>
          <a:p>
            <a:pPr lvl="1"/>
            <a:r>
              <a:rPr lang="cs-CZ" dirty="0"/>
              <a:t>MR – </a:t>
            </a:r>
            <a:r>
              <a:rPr lang="cs-CZ" dirty="0" err="1"/>
              <a:t>schwannom</a:t>
            </a:r>
            <a:r>
              <a:rPr lang="cs-CZ" dirty="0"/>
              <a:t> n. X </a:t>
            </a:r>
            <a:r>
              <a:rPr lang="cs-CZ" dirty="0" err="1"/>
              <a:t>v.s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1DC0-B4BA-4FEC-B0EC-370343C2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459432"/>
            <a:ext cx="8282880" cy="2176523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                   MR vyšetření</a:t>
            </a:r>
            <a:br>
              <a:rPr lang="cs-CZ" dirty="0"/>
            </a:br>
            <a:r>
              <a:rPr lang="cs-CZ" sz="2400" dirty="0"/>
              <a:t>T1vážené sekvence s potlačením tuku po aplikaci kontrastní    </a:t>
            </a:r>
            <a:br>
              <a:rPr lang="cs-CZ" sz="2400" dirty="0"/>
            </a:br>
            <a:r>
              <a:rPr lang="cs-CZ" sz="2400" dirty="0"/>
              <a:t>                                        látky, axiální rovina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51E72-4239-4BB4-A18E-2CDD89E8B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4" y="1600200"/>
            <a:ext cx="8423722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CC84ABB3-CA55-4005-A4C8-FE7FE4F2A7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" y="1709704"/>
            <a:ext cx="9144000" cy="48609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536606D-AF99-4658-B1BC-110ABA630624}"/>
              </a:ext>
            </a:extLst>
          </p:cNvPr>
          <p:cNvSpPr txBox="1"/>
          <p:nvPr/>
        </p:nvSpPr>
        <p:spPr>
          <a:xfrm>
            <a:off x="2843808" y="3724681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ACI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954F561-EAC7-4B28-BBE7-D35C33CF5A4B}"/>
              </a:ext>
            </a:extLst>
          </p:cNvPr>
          <p:cNvSpPr txBox="1"/>
          <p:nvPr/>
        </p:nvSpPr>
        <p:spPr>
          <a:xfrm>
            <a:off x="3447341" y="3807478"/>
            <a:ext cx="576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ACE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854150-5809-4FD1-99EF-FB69A53AE64F}"/>
              </a:ext>
            </a:extLst>
          </p:cNvPr>
          <p:cNvSpPr txBox="1"/>
          <p:nvPr/>
        </p:nvSpPr>
        <p:spPr>
          <a:xfrm>
            <a:off x="2989681" y="413430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tumor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EBF2FE0-95A1-4D91-ADAC-29A9CB352379}"/>
              </a:ext>
            </a:extLst>
          </p:cNvPr>
          <p:cNvSpPr txBox="1"/>
          <p:nvPr/>
        </p:nvSpPr>
        <p:spPr>
          <a:xfrm>
            <a:off x="7740352" y="4149090"/>
            <a:ext cx="577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tumor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1863206-B70B-4537-A249-2B034732F29B}"/>
              </a:ext>
            </a:extLst>
          </p:cNvPr>
          <p:cNvSpPr txBox="1"/>
          <p:nvPr/>
        </p:nvSpPr>
        <p:spPr>
          <a:xfrm>
            <a:off x="7956369" y="3758778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rgbClr val="FFFF00"/>
                </a:solidFill>
              </a:rPr>
              <a:t>bifurkace</a:t>
            </a:r>
          </a:p>
        </p:txBody>
      </p:sp>
    </p:spTree>
    <p:extLst>
      <p:ext uri="{BB962C8B-B14F-4D97-AF65-F5344CB8AC3E}">
        <p14:creationId xmlns:p14="http://schemas.microsoft.com/office/powerpoint/2010/main" val="4712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1B1DC0-B4BA-4FEC-B0EC-370343C2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278" y="228600"/>
            <a:ext cx="8423722" cy="990600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                    MR vyšetření </a:t>
            </a:r>
            <a:br>
              <a:rPr lang="cs-CZ" dirty="0"/>
            </a:br>
            <a:r>
              <a:rPr lang="cs-CZ" dirty="0"/>
              <a:t>                 koronární projekce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51E72-4239-4BB4-A18E-2CDD89E8B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4" y="1600200"/>
            <a:ext cx="8423722" cy="4525963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cs-CZ" sz="2200" dirty="0"/>
          </a:p>
          <a:p>
            <a:pPr>
              <a:lnSpc>
                <a:spcPct val="90000"/>
              </a:lnSpc>
            </a:pPr>
            <a:endParaRPr lang="cs-CZ" sz="2200" dirty="0"/>
          </a:p>
        </p:txBody>
      </p:sp>
      <p:pic>
        <p:nvPicPr>
          <p:cNvPr id="6" name="Obrázek 5" descr="Obsah obrázku kámen&#10;&#10;Popis byl vytvořen automaticky">
            <a:extLst>
              <a:ext uri="{FF2B5EF4-FFF2-40B4-BE49-F238E27FC236}">
                <a16:creationId xmlns:a16="http://schemas.microsoft.com/office/drawing/2014/main" id="{D1BCCF05-1500-4EE7-A6B8-B5240DED64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1" y="2167936"/>
            <a:ext cx="9144000" cy="477316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0CEEAA7-5C2A-42FA-B7D2-1D8E7A177CDB}"/>
              </a:ext>
            </a:extLst>
          </p:cNvPr>
          <p:cNvSpPr txBox="1"/>
          <p:nvPr/>
        </p:nvSpPr>
        <p:spPr>
          <a:xfrm>
            <a:off x="1043608" y="158495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T2 vážené sekvence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2B545C4-AC1D-4840-A504-61772B568125}"/>
              </a:ext>
            </a:extLst>
          </p:cNvPr>
          <p:cNvSpPr txBox="1"/>
          <p:nvPr/>
        </p:nvSpPr>
        <p:spPr>
          <a:xfrm>
            <a:off x="4824635" y="151935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T1 vážené sekvence s potlačením tuku po aplikaci kontrastní látky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F855866-7BED-41ED-AE31-C5CCA0BE765B}"/>
              </a:ext>
            </a:extLst>
          </p:cNvPr>
          <p:cNvSpPr txBox="1"/>
          <p:nvPr/>
        </p:nvSpPr>
        <p:spPr>
          <a:xfrm>
            <a:off x="2339752" y="3991153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</a:rPr>
              <a:t>tumor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A7495E-2583-4515-9E57-51B097EDC5C4}"/>
              </a:ext>
            </a:extLst>
          </p:cNvPr>
          <p:cNvSpPr txBox="1"/>
          <p:nvPr/>
        </p:nvSpPr>
        <p:spPr>
          <a:xfrm>
            <a:off x="7452320" y="3976645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</a:rPr>
              <a:t>tumor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B131E1E-09C1-43EF-A20B-DE337E7242A6}"/>
              </a:ext>
            </a:extLst>
          </p:cNvPr>
          <p:cNvSpPr txBox="1"/>
          <p:nvPr/>
        </p:nvSpPr>
        <p:spPr>
          <a:xfrm>
            <a:off x="2431388" y="3438220"/>
            <a:ext cx="484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</a:rPr>
              <a:t>ACI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8E8B628-8CA6-4DA3-942D-3010230643A3}"/>
              </a:ext>
            </a:extLst>
          </p:cNvPr>
          <p:cNvSpPr txBox="1"/>
          <p:nvPr/>
        </p:nvSpPr>
        <p:spPr>
          <a:xfrm>
            <a:off x="7596336" y="344631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solidFill>
                  <a:srgbClr val="FFFF00"/>
                </a:solidFill>
              </a:rPr>
              <a:t>ACI</a:t>
            </a:r>
          </a:p>
        </p:txBody>
      </p:sp>
    </p:spTree>
    <p:extLst>
      <p:ext uri="{BB962C8B-B14F-4D97-AF65-F5344CB8AC3E}">
        <p14:creationId xmlns:p14="http://schemas.microsoft.com/office/powerpoint/2010/main" val="57862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FE4F7-9705-4BD2-B826-C8792A97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wrap="square" anchor="ctr">
            <a:normAutofit/>
          </a:bodyPr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8399A9-32DB-42E0-B019-4F1325A6F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4000500" cy="4525963"/>
          </a:xfrm>
        </p:spPr>
        <p:txBody>
          <a:bodyPr wrap="square" anchor="t">
            <a:normAutofit fontScale="92500" lnSpcReduction="20000"/>
          </a:bodyPr>
          <a:lstStyle/>
          <a:p>
            <a:r>
              <a:rPr lang="cs-CZ" dirty="0"/>
              <a:t>8/2021 operace</a:t>
            </a:r>
          </a:p>
          <a:p>
            <a:pPr lvl="1"/>
            <a:r>
              <a:rPr lang="cs-CZ" dirty="0"/>
              <a:t>exstirpace tu </a:t>
            </a:r>
            <a:r>
              <a:rPr lang="cs-CZ" dirty="0" err="1"/>
              <a:t>parafaryngu</a:t>
            </a:r>
            <a:r>
              <a:rPr lang="cs-CZ" dirty="0"/>
              <a:t> (</a:t>
            </a:r>
            <a:r>
              <a:rPr lang="cs-CZ" dirty="0" err="1"/>
              <a:t>retrostyloidní</a:t>
            </a:r>
            <a:r>
              <a:rPr lang="cs-CZ" dirty="0"/>
              <a:t> prostor) vlevo</a:t>
            </a:r>
          </a:p>
          <a:p>
            <a:pPr lvl="2"/>
            <a:r>
              <a:rPr lang="cs-CZ" dirty="0"/>
              <a:t>řez podél přední hrany kývače</a:t>
            </a:r>
          </a:p>
          <a:p>
            <a:pPr lvl="2"/>
            <a:r>
              <a:rPr lang="cs-CZ" dirty="0"/>
              <a:t>velké cévy napnuté přes tumor, odtaženy</a:t>
            </a:r>
          </a:p>
          <a:p>
            <a:pPr lvl="2"/>
            <a:r>
              <a:rPr lang="cs-CZ" dirty="0"/>
              <a:t>ušetřeny </a:t>
            </a:r>
            <a:r>
              <a:rPr lang="cs-CZ" dirty="0" err="1"/>
              <a:t>nn</a:t>
            </a:r>
            <a:r>
              <a:rPr lang="cs-CZ" dirty="0"/>
              <a:t>. X, XI, XII</a:t>
            </a:r>
          </a:p>
          <a:p>
            <a:pPr lvl="2"/>
            <a:r>
              <a:rPr lang="cs-CZ" dirty="0"/>
              <a:t>hojení rány bez komplikací</a:t>
            </a:r>
          </a:p>
          <a:p>
            <a:pPr lvl="2"/>
            <a:r>
              <a:rPr lang="cs-CZ" dirty="0"/>
              <a:t>pooperačně </a:t>
            </a:r>
            <a:r>
              <a:rPr lang="cs-CZ" dirty="0" err="1"/>
              <a:t>Hornerův</a:t>
            </a:r>
            <a:r>
              <a:rPr lang="cs-CZ" dirty="0"/>
              <a:t> syndrom vlevo</a:t>
            </a:r>
          </a:p>
          <a:p>
            <a:pPr lvl="3"/>
            <a:r>
              <a:rPr lang="cs-CZ" dirty="0"/>
              <a:t>ptóza víčka</a:t>
            </a:r>
          </a:p>
          <a:p>
            <a:pPr lvl="3"/>
            <a:r>
              <a:rPr lang="cs-CZ" dirty="0"/>
              <a:t>Mióza</a:t>
            </a:r>
          </a:p>
          <a:p>
            <a:pPr lvl="3"/>
            <a:r>
              <a:rPr lang="cs-CZ" dirty="0" err="1"/>
              <a:t>enoftalmus</a:t>
            </a:r>
            <a:endParaRPr lang="cs-CZ" dirty="0"/>
          </a:p>
        </p:txBody>
      </p:sp>
      <p:pic>
        <p:nvPicPr>
          <p:cNvPr id="5" name="Obrázek 4" descr="Obsah obrázku interiér&#10;&#10;Popis byl vytvořen automaticky">
            <a:extLst>
              <a:ext uri="{FF2B5EF4-FFF2-40B4-BE49-F238E27FC236}">
                <a16:creationId xmlns:a16="http://schemas.microsoft.com/office/drawing/2014/main" id="{43C1191B-2E42-4464-8FFA-BC739EA36D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13929" r="29242" b="9272"/>
          <a:stretch/>
        </p:blipFill>
        <p:spPr>
          <a:xfrm>
            <a:off x="5292080" y="1819217"/>
            <a:ext cx="2592288" cy="2675911"/>
          </a:xfrm>
          <a:prstGeom prst="rect">
            <a:avLst/>
          </a:prstGeom>
          <a:noFill/>
        </p:spPr>
      </p:pic>
      <p:pic>
        <p:nvPicPr>
          <p:cNvPr id="6" name="Zástupný obsah 5" descr="Obsah obrázku osoba, zeď, interiér, zubní kartáček&#10;&#10;Popis byl vytvořen automaticky">
            <a:extLst>
              <a:ext uri="{FF2B5EF4-FFF2-40B4-BE49-F238E27FC236}">
                <a16:creationId xmlns:a16="http://schemas.microsoft.com/office/drawing/2014/main" id="{30A579B7-5259-4BC5-916A-9A3B8D10D7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t="23530" r="10032" b="33271"/>
          <a:stretch/>
        </p:blipFill>
        <p:spPr bwMode="auto">
          <a:xfrm>
            <a:off x="4613275" y="4653136"/>
            <a:ext cx="4352536" cy="178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4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1576-A4B1-445C-ABEA-DC32329B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Histologické vyšetření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122F9E-0DE6-4EC7-AD3F-8D5A62226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schwannom</a:t>
            </a:r>
            <a:r>
              <a:rPr lang="cs-CZ" dirty="0"/>
              <a:t> (s </a:t>
            </a:r>
            <a:r>
              <a:rPr lang="cs-CZ" dirty="0" err="1"/>
              <a:t>ancientními</a:t>
            </a:r>
            <a:r>
              <a:rPr lang="cs-CZ" dirty="0"/>
              <a:t> rysy)</a:t>
            </a:r>
          </a:p>
        </p:txBody>
      </p:sp>
    </p:spTree>
    <p:extLst>
      <p:ext uri="{BB962C8B-B14F-4D97-AF65-F5344CB8AC3E}">
        <p14:creationId xmlns:p14="http://schemas.microsoft.com/office/powerpoint/2010/main" val="183003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6DBFB509-8E5A-4E51-BDB2-38CA2BDDB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Vegetativní nervy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3966025-EE62-4FA9-AE6C-4E2CAEFED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2133600"/>
            <a:ext cx="5329237" cy="4464050"/>
          </a:xfrm>
        </p:spPr>
        <p:txBody>
          <a:bodyPr/>
          <a:lstStyle/>
          <a:p>
            <a:r>
              <a:rPr lang="cs-CZ" altLang="cs-CZ" sz="2400">
                <a:latin typeface="Arial" panose="020B0604020202020204" pitchFamily="34" charset="0"/>
              </a:rPr>
              <a:t>inervace žláz, hladkého svalstva a srdce</a:t>
            </a:r>
          </a:p>
          <a:p>
            <a:r>
              <a:rPr lang="cs-CZ" altLang="cs-CZ" sz="2400">
                <a:latin typeface="Arial" panose="020B0604020202020204" pitchFamily="34" charset="0"/>
              </a:rPr>
              <a:t>víceneuronové dráhy (pre a postgangliové neurony)</a:t>
            </a:r>
          </a:p>
          <a:p>
            <a:r>
              <a:rPr lang="cs-CZ" altLang="cs-CZ" sz="2400">
                <a:latin typeface="Arial" panose="020B0604020202020204" pitchFamily="34" charset="0"/>
              </a:rPr>
              <a:t>vegetativní ganglia</a:t>
            </a:r>
          </a:p>
          <a:p>
            <a:r>
              <a:rPr lang="cs-CZ" altLang="cs-CZ" sz="2400">
                <a:latin typeface="Arial" panose="020B0604020202020204" pitchFamily="34" charset="0"/>
              </a:rPr>
              <a:t>sympatikus a parasympatikus</a:t>
            </a:r>
            <a:r>
              <a:rPr lang="cs-CZ" altLang="cs-CZ" sz="2800">
                <a:latin typeface="Arial" panose="020B0604020202020204" pitchFamily="34" charset="0"/>
              </a:rPr>
              <a:t> </a:t>
            </a:r>
            <a:endParaRPr lang="cs-CZ" altLang="cs-CZ" sz="2800"/>
          </a:p>
        </p:txBody>
      </p:sp>
      <p:pic>
        <p:nvPicPr>
          <p:cNvPr id="15364" name="Picture 5" descr="sypatik a paras">
            <a:extLst>
              <a:ext uri="{FF2B5EF4-FFF2-40B4-BE49-F238E27FC236}">
                <a16:creationId xmlns:a16="http://schemas.microsoft.com/office/drawing/2014/main" id="{CCE11DAA-9016-4FC0-878A-81545842E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557338"/>
            <a:ext cx="3627437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95A8337-5CBC-484B-8A98-5A6BEB76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28600"/>
            <a:ext cx="8153400" cy="990600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Krční sympatikus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7720641-4BED-4607-AFED-AD8E7F653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2205038"/>
            <a:ext cx="8964612" cy="4310062"/>
          </a:xfrm>
        </p:spPr>
        <p:txBody>
          <a:bodyPr/>
          <a:lstStyle/>
          <a:p>
            <a:r>
              <a:rPr lang="cs-CZ" altLang="cs-CZ" sz="2400" dirty="0">
                <a:latin typeface="Arial" panose="020B0604020202020204" pitchFamily="34" charset="0"/>
              </a:rPr>
              <a:t>vychází z krční a hrudní části míchy</a:t>
            </a:r>
          </a:p>
          <a:p>
            <a:r>
              <a:rPr lang="cs-CZ" altLang="cs-CZ" sz="2400" dirty="0" err="1">
                <a:latin typeface="Arial" panose="020B0604020202020204" pitchFamily="34" charset="0"/>
              </a:rPr>
              <a:t>truncus</a:t>
            </a:r>
            <a:r>
              <a:rPr lang="cs-CZ" altLang="cs-CZ" sz="2400" dirty="0">
                <a:latin typeface="Arial" panose="020B0604020202020204" pitchFamily="34" charset="0"/>
              </a:rPr>
              <a:t> </a:t>
            </a:r>
            <a:r>
              <a:rPr lang="cs-CZ" altLang="cs-CZ" sz="2400" dirty="0" err="1">
                <a:latin typeface="Arial" panose="020B0604020202020204" pitchFamily="34" charset="0"/>
              </a:rPr>
              <a:t>sympathicus</a:t>
            </a:r>
            <a:r>
              <a:rPr lang="cs-CZ" altLang="cs-CZ" sz="2400" dirty="0">
                <a:latin typeface="Arial" panose="020B0604020202020204" pitchFamily="34" charset="0"/>
              </a:rPr>
              <a:t> podél páteře</a:t>
            </a:r>
          </a:p>
          <a:p>
            <a:pPr lvl="1"/>
            <a:r>
              <a:rPr lang="cs-CZ" altLang="cs-CZ" sz="2200" dirty="0">
                <a:latin typeface="Arial" panose="020B0604020202020204" pitchFamily="34" charset="0"/>
              </a:rPr>
              <a:t>krční úsek: na </a:t>
            </a:r>
            <a:r>
              <a:rPr lang="cs-CZ" altLang="cs-CZ" sz="2200" dirty="0" err="1">
                <a:latin typeface="Arial" panose="020B0604020202020204" pitchFamily="34" charset="0"/>
              </a:rPr>
              <a:t>prevertebrální</a:t>
            </a:r>
            <a:r>
              <a:rPr lang="cs-CZ" altLang="cs-CZ" sz="2200" dirty="0">
                <a:latin typeface="Arial" panose="020B0604020202020204" pitchFamily="34" charset="0"/>
              </a:rPr>
              <a:t> fascii</a:t>
            </a:r>
          </a:p>
          <a:p>
            <a:pPr marL="1143000" lvl="2"/>
            <a:r>
              <a:rPr lang="cs-CZ" altLang="cs-CZ" sz="2000" dirty="0" err="1">
                <a:latin typeface="Arial" panose="020B0604020202020204" pitchFamily="34" charset="0"/>
              </a:rPr>
              <a:t>ggl</a:t>
            </a:r>
            <a:r>
              <a:rPr lang="cs-CZ" altLang="cs-CZ" sz="2000" dirty="0">
                <a:latin typeface="Arial" panose="020B0604020202020204" pitchFamily="34" charset="0"/>
              </a:rPr>
              <a:t>. </a:t>
            </a:r>
            <a:r>
              <a:rPr lang="cs-CZ" altLang="cs-CZ" sz="2000" dirty="0" err="1">
                <a:latin typeface="Arial" panose="020B0604020202020204" pitchFamily="34" charset="0"/>
              </a:rPr>
              <a:t>cervicale</a:t>
            </a:r>
            <a:r>
              <a:rPr lang="cs-CZ" altLang="cs-CZ" sz="2000" dirty="0">
                <a:latin typeface="Arial" panose="020B0604020202020204" pitchFamily="34" charset="0"/>
              </a:rPr>
              <a:t> sup. (C2-4)</a:t>
            </a:r>
          </a:p>
          <a:p>
            <a:pPr marL="1600200" lvl="3"/>
            <a:r>
              <a:rPr lang="cs-CZ" altLang="cs-CZ" dirty="0">
                <a:latin typeface="Arial" panose="020B0604020202020204" pitchFamily="34" charset="0"/>
              </a:rPr>
              <a:t>plexus </a:t>
            </a:r>
            <a:r>
              <a:rPr lang="cs-CZ" altLang="cs-CZ" dirty="0" err="1">
                <a:latin typeface="Arial" panose="020B0604020202020204" pitchFamily="34" charset="0"/>
              </a:rPr>
              <a:t>caroticus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ext</a:t>
            </a:r>
            <a:r>
              <a:rPr lang="cs-CZ" altLang="cs-CZ" dirty="0">
                <a:latin typeface="Arial" panose="020B0604020202020204" pitchFamily="34" charset="0"/>
              </a:rPr>
              <a:t>.+</a:t>
            </a:r>
            <a:r>
              <a:rPr lang="cs-CZ" altLang="cs-CZ" dirty="0" err="1">
                <a:latin typeface="Arial" panose="020B0604020202020204" pitchFamily="34" charset="0"/>
              </a:rPr>
              <a:t>int</a:t>
            </a:r>
            <a:r>
              <a:rPr lang="cs-CZ" altLang="cs-CZ" dirty="0">
                <a:latin typeface="Arial" panose="020B0604020202020204" pitchFamily="34" charset="0"/>
              </a:rPr>
              <a:t>., plexus </a:t>
            </a:r>
            <a:r>
              <a:rPr lang="cs-CZ" altLang="cs-CZ" dirty="0" err="1">
                <a:latin typeface="Arial" panose="020B0604020202020204" pitchFamily="34" charset="0"/>
              </a:rPr>
              <a:t>ophthalmicus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rr.laryngophar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</a:p>
          <a:p>
            <a:pPr marL="1143000" lvl="2"/>
            <a:r>
              <a:rPr lang="cs-CZ" altLang="cs-CZ" sz="2000" dirty="0" err="1">
                <a:latin typeface="Arial" panose="020B0604020202020204" pitchFamily="34" charset="0"/>
              </a:rPr>
              <a:t>ggl</a:t>
            </a:r>
            <a:r>
              <a:rPr lang="cs-CZ" altLang="cs-CZ" sz="2000" dirty="0">
                <a:latin typeface="Arial" panose="020B0604020202020204" pitchFamily="34" charset="0"/>
              </a:rPr>
              <a:t>. </a:t>
            </a:r>
            <a:r>
              <a:rPr lang="cs-CZ" altLang="cs-CZ" sz="2000" dirty="0" err="1">
                <a:latin typeface="Arial" panose="020B0604020202020204" pitchFamily="34" charset="0"/>
              </a:rPr>
              <a:t>cervicale</a:t>
            </a:r>
            <a:r>
              <a:rPr lang="cs-CZ" altLang="cs-CZ" sz="2000" dirty="0">
                <a:latin typeface="Arial" panose="020B0604020202020204" pitchFamily="34" charset="0"/>
              </a:rPr>
              <a:t> med. (C6)</a:t>
            </a:r>
          </a:p>
          <a:p>
            <a:pPr marL="1600200" lvl="3"/>
            <a:r>
              <a:rPr lang="cs-CZ" altLang="cs-CZ" dirty="0" err="1">
                <a:latin typeface="Arial" panose="020B0604020202020204" pitchFamily="34" charset="0"/>
              </a:rPr>
              <a:t>rr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thyreoideae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parathyreoid</a:t>
            </a:r>
            <a:r>
              <a:rPr lang="cs-CZ" altLang="cs-CZ" dirty="0">
                <a:latin typeface="Arial" panose="020B0604020202020204" pitchFamily="34" charset="0"/>
              </a:rPr>
              <a:t>., n. </a:t>
            </a:r>
            <a:r>
              <a:rPr lang="cs-CZ" altLang="cs-CZ" dirty="0" err="1">
                <a:latin typeface="Arial" panose="020B0604020202020204" pitchFamily="34" charset="0"/>
              </a:rPr>
              <a:t>cardiacus</a:t>
            </a:r>
            <a:r>
              <a:rPr lang="cs-CZ" altLang="cs-CZ" dirty="0">
                <a:latin typeface="Arial" panose="020B0604020202020204" pitchFamily="34" charset="0"/>
              </a:rPr>
              <a:t> </a:t>
            </a:r>
            <a:r>
              <a:rPr lang="cs-CZ" altLang="cs-CZ" dirty="0" err="1">
                <a:latin typeface="Arial" panose="020B0604020202020204" pitchFamily="34" charset="0"/>
              </a:rPr>
              <a:t>cerv.med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</a:p>
          <a:p>
            <a:pPr marL="1143000" lvl="2"/>
            <a:r>
              <a:rPr lang="cs-CZ" altLang="cs-CZ" sz="2000" dirty="0" err="1">
                <a:latin typeface="Arial" panose="020B0604020202020204" pitchFamily="34" charset="0"/>
              </a:rPr>
              <a:t>ggl</a:t>
            </a:r>
            <a:r>
              <a:rPr lang="cs-CZ" altLang="cs-CZ" sz="2000" dirty="0">
                <a:latin typeface="Arial" panose="020B0604020202020204" pitchFamily="34" charset="0"/>
              </a:rPr>
              <a:t>. </a:t>
            </a:r>
            <a:r>
              <a:rPr lang="cs-CZ" altLang="cs-CZ" sz="2000" dirty="0" err="1">
                <a:latin typeface="Arial" panose="020B0604020202020204" pitchFamily="34" charset="0"/>
              </a:rPr>
              <a:t>cervicothoracicorum</a:t>
            </a:r>
            <a:r>
              <a:rPr lang="cs-CZ" altLang="cs-CZ" sz="2000" dirty="0">
                <a:latin typeface="Arial" panose="020B0604020202020204" pitchFamily="34" charset="0"/>
              </a:rPr>
              <a:t> (</a:t>
            </a:r>
            <a:r>
              <a:rPr lang="cs-CZ" altLang="cs-CZ" sz="2000" dirty="0" err="1">
                <a:latin typeface="Arial" panose="020B0604020202020204" pitchFamily="34" charset="0"/>
              </a:rPr>
              <a:t>stellatum</a:t>
            </a:r>
            <a:r>
              <a:rPr lang="cs-CZ" altLang="cs-CZ" sz="2000" dirty="0">
                <a:latin typeface="Arial" panose="020B0604020202020204" pitchFamily="34" charset="0"/>
              </a:rPr>
              <a:t>, C7-Th1)</a:t>
            </a:r>
          </a:p>
          <a:p>
            <a:pPr marL="1600200" lvl="3"/>
            <a:r>
              <a:rPr lang="cs-CZ" altLang="cs-CZ" dirty="0" err="1">
                <a:latin typeface="Arial" panose="020B0604020202020204" pitchFamily="34" charset="0"/>
              </a:rPr>
              <a:t>pl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subclavius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pl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vertebralis</a:t>
            </a:r>
            <a:r>
              <a:rPr lang="cs-CZ" altLang="cs-CZ" dirty="0">
                <a:latin typeface="Arial" panose="020B0604020202020204" pitchFamily="34" charset="0"/>
              </a:rPr>
              <a:t>, </a:t>
            </a:r>
            <a:r>
              <a:rPr lang="cs-CZ" altLang="cs-CZ" dirty="0" err="1">
                <a:latin typeface="Arial" panose="020B0604020202020204" pitchFamily="34" charset="0"/>
              </a:rPr>
              <a:t>pl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thyroid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inf</a:t>
            </a:r>
            <a:r>
              <a:rPr lang="cs-CZ" altLang="cs-CZ" dirty="0">
                <a:latin typeface="Arial" panose="020B0604020202020204" pitchFamily="34" charset="0"/>
              </a:rPr>
              <a:t>., </a:t>
            </a:r>
            <a:r>
              <a:rPr lang="cs-CZ" altLang="cs-CZ" dirty="0" err="1">
                <a:latin typeface="Arial" panose="020B0604020202020204" pitchFamily="34" charset="0"/>
              </a:rPr>
              <a:t>pl</a:t>
            </a:r>
            <a:r>
              <a:rPr lang="cs-CZ" altLang="cs-CZ" dirty="0">
                <a:latin typeface="Arial" panose="020B0604020202020204" pitchFamily="34" charset="0"/>
              </a:rPr>
              <a:t>. </a:t>
            </a:r>
            <a:r>
              <a:rPr lang="cs-CZ" altLang="cs-CZ" dirty="0" err="1">
                <a:latin typeface="Arial" panose="020B0604020202020204" pitchFamily="34" charset="0"/>
              </a:rPr>
              <a:t>cardiacus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altLang="cs-CZ" sz="2000" dirty="0">
              <a:latin typeface="Arial" panose="020B0604020202020204" pitchFamily="34" charset="0"/>
            </a:endParaRPr>
          </a:p>
        </p:txBody>
      </p:sp>
      <p:pic>
        <p:nvPicPr>
          <p:cNvPr id="16388" name="Picture 5" descr="sympaticka ggl">
            <a:extLst>
              <a:ext uri="{FF2B5EF4-FFF2-40B4-BE49-F238E27FC236}">
                <a16:creationId xmlns:a16="http://schemas.microsoft.com/office/drawing/2014/main" id="{3A6DCDDA-C014-41A6-87C7-B5D7D504F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557338"/>
            <a:ext cx="138588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E236A8-761A-4375-B07F-E2BBDB700D6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err="1"/>
              <a:t>Hornerův</a:t>
            </a:r>
            <a:r>
              <a:rPr lang="cs-CZ" dirty="0"/>
              <a:t> syndrom vlevo</a:t>
            </a:r>
            <a:br>
              <a:rPr lang="cs-CZ" dirty="0"/>
            </a:br>
            <a:r>
              <a:rPr lang="cs-CZ" sz="2800" dirty="0"/>
              <a:t>Claude-Bernardův-</a:t>
            </a:r>
            <a:r>
              <a:rPr lang="cs-CZ" sz="2800" dirty="0" err="1"/>
              <a:t>Hornerův</a:t>
            </a:r>
            <a:r>
              <a:rPr lang="cs-CZ" sz="2800" dirty="0"/>
              <a:t> syndrom</a:t>
            </a:r>
            <a:endParaRPr lang="cs-CZ" altLang="cs-CZ" sz="2800" dirty="0">
              <a:latin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592E61F-443C-440F-8A5C-A1A933621AF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07950" y="1628775"/>
            <a:ext cx="5543550" cy="5040313"/>
          </a:xfrm>
        </p:spPr>
        <p:txBody>
          <a:bodyPr/>
          <a:lstStyle/>
          <a:p>
            <a:r>
              <a:rPr lang="cs-CZ" altLang="cs-CZ" sz="2000" dirty="0">
                <a:latin typeface="Arial" panose="020B0604020202020204" pitchFamily="34" charset="0"/>
              </a:rPr>
              <a:t>1869 </a:t>
            </a:r>
            <a:r>
              <a:rPr lang="cs-CZ" altLang="cs-CZ" sz="2000" dirty="0" err="1">
                <a:latin typeface="Arial" panose="020B0604020202020204" pitchFamily="34" charset="0"/>
              </a:rPr>
              <a:t>Horner</a:t>
            </a:r>
            <a:endParaRPr lang="cs-CZ" altLang="cs-CZ" sz="2000" dirty="0">
              <a:latin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</a:rPr>
              <a:t>symptomy</a:t>
            </a:r>
          </a:p>
          <a:p>
            <a:pPr lvl="1"/>
            <a:r>
              <a:rPr lang="cs-CZ" altLang="cs-CZ" sz="1900" dirty="0">
                <a:latin typeface="Arial" panose="020B0604020202020204" pitchFamily="34" charset="0"/>
              </a:rPr>
              <a:t>mióza</a:t>
            </a:r>
          </a:p>
          <a:p>
            <a:pPr lvl="1"/>
            <a:r>
              <a:rPr lang="cs-CZ" altLang="cs-CZ" sz="1900" dirty="0">
                <a:latin typeface="Arial" panose="020B0604020202020204" pitchFamily="34" charset="0"/>
              </a:rPr>
              <a:t>ptóza víčka</a:t>
            </a:r>
          </a:p>
          <a:p>
            <a:pPr lvl="1"/>
            <a:r>
              <a:rPr lang="cs-CZ" altLang="cs-CZ" sz="1900" dirty="0" err="1">
                <a:latin typeface="Arial" panose="020B0604020202020204" pitchFamily="34" charset="0"/>
              </a:rPr>
              <a:t>enoftalmus</a:t>
            </a:r>
            <a:endParaRPr lang="cs-CZ" altLang="cs-CZ" sz="1900" dirty="0">
              <a:latin typeface="Arial" panose="020B0604020202020204" pitchFamily="34" charset="0"/>
            </a:endParaRPr>
          </a:p>
          <a:p>
            <a:pPr lvl="2"/>
            <a:r>
              <a:rPr lang="cs-CZ" altLang="cs-CZ" sz="1600" dirty="0" err="1">
                <a:latin typeface="Arial" panose="020B0604020202020204" pitchFamily="34" charset="0"/>
              </a:rPr>
              <a:t>hemifaciální</a:t>
            </a:r>
            <a:r>
              <a:rPr lang="cs-CZ" altLang="cs-CZ" sz="1600" dirty="0">
                <a:latin typeface="Arial" panose="020B0604020202020204" pitchFamily="34" charset="0"/>
              </a:rPr>
              <a:t> anhidróza</a:t>
            </a:r>
          </a:p>
          <a:p>
            <a:pPr lvl="2"/>
            <a:r>
              <a:rPr lang="cs-CZ" altLang="cs-CZ" sz="1600" dirty="0">
                <a:latin typeface="Arial" panose="020B0604020202020204" pitchFamily="34" charset="0"/>
              </a:rPr>
              <a:t>rozšíření spojivkových cév</a:t>
            </a:r>
          </a:p>
          <a:p>
            <a:pPr lvl="2"/>
            <a:r>
              <a:rPr lang="cs-CZ" altLang="cs-CZ" sz="1600" dirty="0" err="1">
                <a:latin typeface="Arial" panose="020B0604020202020204" pitchFamily="34" charset="0"/>
              </a:rPr>
              <a:t>heterochromie</a:t>
            </a:r>
            <a:r>
              <a:rPr lang="cs-CZ" altLang="cs-CZ" sz="1600" dirty="0">
                <a:latin typeface="Arial" panose="020B0604020202020204" pitchFamily="34" charset="0"/>
              </a:rPr>
              <a:t> duhovky</a:t>
            </a:r>
          </a:p>
          <a:p>
            <a:pPr lvl="1"/>
            <a:endParaRPr lang="cs-CZ" altLang="cs-CZ" sz="1900" dirty="0">
              <a:latin typeface="Arial" panose="020B0604020202020204" pitchFamily="34" charset="0"/>
            </a:endParaRPr>
          </a:p>
          <a:p>
            <a:r>
              <a:rPr lang="cs-CZ" altLang="cs-CZ" sz="2000" dirty="0">
                <a:latin typeface="Arial" panose="020B0604020202020204" pitchFamily="34" charset="0"/>
              </a:rPr>
              <a:t>etiologie</a:t>
            </a:r>
          </a:p>
          <a:p>
            <a:pPr lvl="1"/>
            <a:r>
              <a:rPr lang="cs-CZ" altLang="cs-CZ" sz="1900" dirty="0">
                <a:latin typeface="Arial" panose="020B0604020202020204" pitchFamily="34" charset="0"/>
              </a:rPr>
              <a:t>porucha </a:t>
            </a:r>
            <a:r>
              <a:rPr lang="cs-CZ" altLang="cs-CZ" sz="1900" dirty="0" err="1">
                <a:latin typeface="Arial" panose="020B0604020202020204" pitchFamily="34" charset="0"/>
              </a:rPr>
              <a:t>okulosympatické</a:t>
            </a:r>
            <a:r>
              <a:rPr lang="cs-CZ" altLang="cs-CZ" sz="1900" dirty="0">
                <a:latin typeface="Arial" panose="020B0604020202020204" pitchFamily="34" charset="0"/>
              </a:rPr>
              <a:t> dráhy</a:t>
            </a:r>
          </a:p>
          <a:p>
            <a:pPr lvl="1"/>
            <a:r>
              <a:rPr lang="cs-CZ" altLang="cs-CZ" sz="1900" dirty="0">
                <a:latin typeface="Arial" panose="020B0604020202020204" pitchFamily="34" charset="0"/>
              </a:rPr>
              <a:t>3 neurony </a:t>
            </a:r>
          </a:p>
          <a:p>
            <a:pPr lvl="1"/>
            <a:r>
              <a:rPr lang="cs-CZ" altLang="cs-CZ" sz="1900" dirty="0">
                <a:latin typeface="Arial" panose="020B0604020202020204" pitchFamily="34" charset="0"/>
              </a:rPr>
              <a:t>nejčastěji léze </a:t>
            </a:r>
            <a:r>
              <a:rPr lang="cs-CZ" altLang="cs-CZ" sz="1900" dirty="0" err="1">
                <a:latin typeface="Arial" panose="020B0604020202020204" pitchFamily="34" charset="0"/>
              </a:rPr>
              <a:t>truncus</a:t>
            </a:r>
            <a:r>
              <a:rPr lang="cs-CZ" altLang="cs-CZ" sz="1900" dirty="0">
                <a:latin typeface="Arial" panose="020B0604020202020204" pitchFamily="34" charset="0"/>
              </a:rPr>
              <a:t> </a:t>
            </a:r>
            <a:r>
              <a:rPr lang="cs-CZ" altLang="cs-CZ" sz="1900" dirty="0" err="1">
                <a:latin typeface="Arial" panose="020B0604020202020204" pitchFamily="34" charset="0"/>
              </a:rPr>
              <a:t>sympathicus</a:t>
            </a:r>
            <a:endParaRPr lang="cs-CZ" altLang="cs-CZ" sz="1900" dirty="0">
              <a:latin typeface="Arial" panose="020B0604020202020204" pitchFamily="34" charset="0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E02E3AAD-0188-4541-8250-E8AEA6E1C8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73" t="53974" r="13133" b="31742"/>
          <a:stretch/>
        </p:blipFill>
        <p:spPr bwMode="auto">
          <a:xfrm>
            <a:off x="2051720" y="1595104"/>
            <a:ext cx="3816424" cy="1329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5F941AC4-4DE5-47B5-9FE2-2ADDF7AA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5" t="11206" r="23248" b="6564"/>
          <a:stretch>
            <a:fillRect/>
          </a:stretch>
        </p:blipFill>
        <p:spPr bwMode="auto">
          <a:xfrm>
            <a:off x="6141737" y="1595105"/>
            <a:ext cx="2377472" cy="320204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ástupný obsah 3">
            <a:extLst>
              <a:ext uri="{FF2B5EF4-FFF2-40B4-BE49-F238E27FC236}">
                <a16:creationId xmlns:a16="http://schemas.microsoft.com/office/drawing/2014/main" id="{82007AA4-4F54-4F09-83CB-E12C746C88E1}"/>
              </a:ext>
            </a:extLst>
          </p:cNvPr>
          <p:cNvSpPr txBox="1">
            <a:spLocks/>
          </p:cNvSpPr>
          <p:nvPr/>
        </p:nvSpPr>
        <p:spPr>
          <a:xfrm>
            <a:off x="4762500" y="4941168"/>
            <a:ext cx="4000500" cy="1179899"/>
          </a:xfrm>
          <a:prstGeom prst="rect">
            <a:avLst/>
          </a:prstGeom>
        </p:spPr>
        <p:txBody>
          <a:bodyPr/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3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cs-CZ" sz="1800" b="1" kern="0" dirty="0"/>
              <a:t>porušení sympatického nervového systému</a:t>
            </a:r>
          </a:p>
          <a:p>
            <a:pPr lvl="1"/>
            <a:r>
              <a:rPr lang="cs-CZ" sz="1400" kern="0" dirty="0"/>
              <a:t>na centrální úrovni (poškození </a:t>
            </a:r>
            <a:r>
              <a:rPr lang="cs-CZ" sz="1400" kern="0" dirty="0" err="1"/>
              <a:t>Budgeova</a:t>
            </a:r>
            <a:r>
              <a:rPr lang="cs-CZ" sz="1400" kern="0" dirty="0"/>
              <a:t> </a:t>
            </a:r>
            <a:r>
              <a:rPr lang="cs-CZ" sz="1400" kern="0" dirty="0" err="1"/>
              <a:t>ciliospinálního</a:t>
            </a:r>
            <a:r>
              <a:rPr lang="cs-CZ" sz="1400" kern="0" dirty="0"/>
              <a:t> centra)</a:t>
            </a:r>
          </a:p>
          <a:p>
            <a:pPr lvl="1"/>
            <a:r>
              <a:rPr lang="cs-CZ" sz="1400" b="1" kern="0" dirty="0" err="1"/>
              <a:t>pregangliové</a:t>
            </a:r>
            <a:r>
              <a:rPr lang="cs-CZ" sz="1400" b="1" kern="0" dirty="0"/>
              <a:t> (utlačení krčního sympatiku)</a:t>
            </a:r>
          </a:p>
          <a:p>
            <a:pPr lvl="1"/>
            <a:r>
              <a:rPr lang="cs-CZ" sz="1400" kern="0" dirty="0" err="1"/>
              <a:t>postgangliové</a:t>
            </a:r>
            <a:r>
              <a:rPr lang="cs-CZ" sz="1400" kern="0" dirty="0"/>
              <a:t> (utlačení plexus </a:t>
            </a:r>
            <a:r>
              <a:rPr lang="cs-CZ" sz="1400" kern="0" dirty="0" err="1"/>
              <a:t>caroticus</a:t>
            </a:r>
            <a:r>
              <a:rPr lang="cs-CZ" sz="1400" kern="0" dirty="0"/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ORL_sablona">
  <a:themeElements>
    <a:clrScheme name="1_Medián 1">
      <a:dk1>
        <a:srgbClr val="775F55"/>
      </a:dk1>
      <a:lt1>
        <a:srgbClr val="FFFFFF"/>
      </a:lt1>
      <a:dk2>
        <a:srgbClr val="000000"/>
      </a:dk2>
      <a:lt2>
        <a:srgbClr val="EBDDC3"/>
      </a:lt2>
      <a:accent1>
        <a:srgbClr val="94B6D2"/>
      </a:accent1>
      <a:accent2>
        <a:srgbClr val="DD8047"/>
      </a:accent2>
      <a:accent3>
        <a:srgbClr val="AAAAAA"/>
      </a:accent3>
      <a:accent4>
        <a:srgbClr val="DADADA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edián 1">
        <a:dk1>
          <a:srgbClr val="775F55"/>
        </a:dk1>
        <a:lt1>
          <a:srgbClr val="FFFFFF"/>
        </a:lt1>
        <a:dk2>
          <a:srgbClr val="000000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AAAAAA"/>
        </a:accent3>
        <a:accent4>
          <a:srgbClr val="DADADA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edián">
  <a:themeElements>
    <a:clrScheme name="9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9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edián">
  <a:themeElements>
    <a:clrScheme name="10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0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Medián">
  <a:themeElements>
    <a:clrScheme name="11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1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Medián">
  <a:themeElements>
    <a:clrScheme name="12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12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án">
  <a:themeElements>
    <a:clrScheme name="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edián">
  <a:themeElements>
    <a:clrScheme name="2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2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edián">
  <a:themeElements>
    <a:clrScheme name="3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3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edián">
  <a:themeElements>
    <a:clrScheme name="4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4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edián">
  <a:themeElements>
    <a:clrScheme name="5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edián">
  <a:themeElements>
    <a:clrScheme name="6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6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Medián">
  <a:themeElements>
    <a:clrScheme name="7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7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edián">
  <a:themeElements>
    <a:clrScheme name="8_Medián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8_Medián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Medián 1">
        <a:dk1>
          <a:srgbClr val="000000"/>
        </a:dk1>
        <a:lt1>
          <a:srgbClr val="FFFFFF"/>
        </a:lt1>
        <a:dk2>
          <a:srgbClr val="775F55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385</Words>
  <Application>Microsoft Office PowerPoint</Application>
  <PresentationFormat>Předvádění na obrazovce (4:3)</PresentationFormat>
  <Paragraphs>84</Paragraphs>
  <Slides>10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13</vt:i4>
      </vt:variant>
      <vt:variant>
        <vt:lpstr>Nadpisy snímků</vt:lpstr>
      </vt:variant>
      <vt:variant>
        <vt:i4>10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prezentace_ORL_sablona</vt:lpstr>
      <vt:lpstr>Medián</vt:lpstr>
      <vt:lpstr>2_Medián</vt:lpstr>
      <vt:lpstr>3_Medián</vt:lpstr>
      <vt:lpstr>4_Medián</vt:lpstr>
      <vt:lpstr>5_Medián</vt:lpstr>
      <vt:lpstr>6_Medián</vt:lpstr>
      <vt:lpstr>7_Medián</vt:lpstr>
      <vt:lpstr>8_Medián</vt:lpstr>
      <vt:lpstr>9_Medián</vt:lpstr>
      <vt:lpstr>10_Medián</vt:lpstr>
      <vt:lpstr>11_Medián</vt:lpstr>
      <vt:lpstr>12_Medián</vt:lpstr>
      <vt:lpstr>Schwannom krčního sympatiku</vt:lpstr>
      <vt:lpstr>Anamnéza</vt:lpstr>
      <vt:lpstr>                   MR vyšetření T1vážené sekvence s potlačením tuku po aplikaci kontrastní                                             látky, axiální rovina</vt:lpstr>
      <vt:lpstr>                    MR vyšetření                   koronární projekce</vt:lpstr>
      <vt:lpstr>Léčba</vt:lpstr>
      <vt:lpstr>Histologické vyšetření</vt:lpstr>
      <vt:lpstr>Vegetativní nervy</vt:lpstr>
      <vt:lpstr>Krční sympatikus</vt:lpstr>
      <vt:lpstr>Hornerův syndrom vlevo Claude-Bernardův-Hornerův syndrom</vt:lpstr>
      <vt:lpstr>Děkujeme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Karcinom hrtanu</dc:title>
  <dc:creator>Chrobok Viktor</dc:creator>
  <cp:lastModifiedBy>Kašparová, Petra</cp:lastModifiedBy>
  <cp:revision>9</cp:revision>
  <dcterms:created xsi:type="dcterms:W3CDTF">2021-09-01T21:20:11Z</dcterms:created>
  <dcterms:modified xsi:type="dcterms:W3CDTF">2021-09-25T18:39:36Z</dcterms:modified>
</cp:coreProperties>
</file>