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</p:sldMasterIdLst>
  <p:notesMasterIdLst>
    <p:notesMasterId r:id="rId31"/>
  </p:notesMasterIdLst>
  <p:sldIdLst>
    <p:sldId id="256" r:id="rId14"/>
    <p:sldId id="273" r:id="rId15"/>
    <p:sldId id="274" r:id="rId16"/>
    <p:sldId id="262" r:id="rId17"/>
    <p:sldId id="263" r:id="rId18"/>
    <p:sldId id="276" r:id="rId19"/>
    <p:sldId id="259" r:id="rId20"/>
    <p:sldId id="264" r:id="rId21"/>
    <p:sldId id="265" r:id="rId22"/>
    <p:sldId id="266" r:id="rId23"/>
    <p:sldId id="267" r:id="rId24"/>
    <p:sldId id="268" r:id="rId25"/>
    <p:sldId id="269" r:id="rId26"/>
    <p:sldId id="275" r:id="rId27"/>
    <p:sldId id="271" r:id="rId28"/>
    <p:sldId id="272" r:id="rId29"/>
    <p:sldId id="277" r:id="rId3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CE3103-D208-4132-9667-5EC74368E72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Pulterova</a:t>
            </a:r>
            <a:r>
              <a:rPr lang="cs-CZ" dirty="0"/>
              <a:t> Hana 456108/076</a:t>
            </a:r>
          </a:p>
          <a:p>
            <a:r>
              <a:rPr lang="cs-CZ" dirty="0"/>
              <a:t>Operace 16.8.2021 totální radikální </a:t>
            </a:r>
            <a:r>
              <a:rPr lang="cs-CZ" dirty="0" err="1"/>
              <a:t>parotidektomie</a:t>
            </a:r>
            <a:r>
              <a:rPr lang="cs-CZ" dirty="0"/>
              <a:t>, bloková krční disekce II-V + </a:t>
            </a:r>
            <a:r>
              <a:rPr lang="cs-CZ" dirty="0" err="1"/>
              <a:t>scm</a:t>
            </a:r>
            <a:r>
              <a:rPr lang="cs-CZ" dirty="0"/>
              <a:t>, </a:t>
            </a:r>
            <a:r>
              <a:rPr lang="cs-CZ" dirty="0" err="1"/>
              <a:t>n.XI</a:t>
            </a:r>
            <a:r>
              <a:rPr lang="cs-CZ" dirty="0"/>
              <a:t> vlevo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E3103-D208-4132-9667-5EC74368E72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01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9FB45B-0960-4E0B-A389-1735D9F423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2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35696D-8B14-4F1C-B84D-1178A63026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981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123A3F-B215-4D22-8673-94F55FAD9F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3653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63A95-D9A0-40D8-925E-2E03D099FD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3889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1CC61B-38BC-40AE-96D0-817FC1B453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61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1382F5-AB7B-4B56-8F7D-236A3FD2F9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956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0967AA-CFA0-4B41-B2B1-50AB2D612B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592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3B31DD-03A3-4CFE-B0D4-67A8E6F65A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81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6B414-E93A-4B0F-8F0E-1280672452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2511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4CB51-2F8E-47CC-ADB8-87444BCA8A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1581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525295-E0FD-4F8E-9E37-5050CB3D67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7730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2FE8E6-821D-4320-A58E-E43DB58F47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3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2F70A3-607A-425F-8ABE-B39E2B39CE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510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686059-DC51-4277-8C4C-9A2EBA1672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973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0DC3F6-9610-417E-BC52-F043598F27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557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D21C2C-6AD9-40D0-B632-20B5F1EA66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813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90AD21-3A22-4EC9-8201-F47D91D0C7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1415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183A07-1F28-4282-B00C-7B3A383DE5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146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BC5D23-BAD8-40F9-9059-C0FC81138D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2795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FB4D33-27FC-4B32-B74C-8BA33FD0FF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7631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16B83B-2210-42C1-8F3A-1C833C0BC3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4159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A22199-E24B-478F-8146-4D654CB6DB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187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0F3B4D-972A-413C-89F6-D93BBED253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78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A900D6-F0A1-4616-85BB-363312DBE8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31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EBEA62-BA52-4D0F-8D80-A0F8121067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038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145943-20A6-46D2-877C-3F533FDF46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0162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3D8EF6-AB6D-4E6F-A973-A4BF6EF2EE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436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5DA7E5-0383-45E3-AA8A-573593BA0A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3416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2C7CF1-1F11-4B9A-BAE8-F949726AD6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6370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41BB4-999F-4C28-933E-FF178B171C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6161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BE1703-5DB6-4CE8-A085-79CE857B17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557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FEC1DE-06F0-4758-9689-8C83F55F57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0666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BA42D-29B2-4768-9D3F-AAB20E161C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111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609B42-A001-42E1-8EF2-13B48DACCA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14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E4D238-5CD2-41B7-A8E1-A73A75AD2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7701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A68C4F-EBF2-4605-AD46-98AE75F23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504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844042-2E15-4E9C-92AF-DEF7C87C65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3979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ACAC50-0153-4817-B051-E42005EB7E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3055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E1B4C5-3EF0-4A43-9DF4-A8CDCEB8DB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4174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87B61D-3EB0-4387-919C-D6729ECD8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7045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97335F-B88A-425C-94CD-563E809374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8705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BB24E5-ACF6-42EE-9787-979D1E1B4B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8996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1AAB16-AE78-4891-88CE-9E2FE761E2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6224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F799DD-ACF4-4978-963E-3423C74935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335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34D071-C775-436D-80FC-F9E8CA06CD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9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B85E61-E2C3-42B1-959F-300E14F7AD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643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6F0329-B7F9-4F33-9614-D2002352FD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5290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0B1C0-2F48-4607-9F33-2757CA43F3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22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755C60-E5B9-4136-8330-68EF356B53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3329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D4BCD-EBEC-4CCA-946E-F877C3B5B4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2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26E863-93B5-4C95-91C6-4A868903DA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F4AB0-872E-4AC7-A567-364B4B633F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6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1CD42B-3BAF-4C91-A909-38C67421B7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05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8476A5-0466-44F6-8B06-241F4B9143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925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B1179-9557-4C28-8A37-C0083BB494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1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C9D7FC-B633-467E-9044-A9E4411832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015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529EB7-5A41-4551-81F8-10BBC86E9B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34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DCEC2-2445-4F67-8049-13FAD688BA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1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29EEA2-F034-43E1-B364-06FAF56F65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45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85F5C-E8AB-481E-BC40-D439E9B3EA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875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AAAC73-A2ED-4C4C-AFC1-D5893169F8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2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67E470-32FD-497D-A54E-5023E49AF4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405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225289-A915-4BB4-8F43-19D347F404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8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5C011B-A21F-409F-9441-15AFFDEB3E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77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1B755E-E639-4840-8A90-14A855C378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302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1FC2A7-4B12-4290-8D2C-D678BCE92D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87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5F0C57-62A4-44A1-BAEE-53FC18209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516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D5EFAD-8BBD-49F1-92EC-7927AB0AEC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94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F95F3D-E85E-402E-974D-39AFFDA044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435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252FF-2DA7-4D99-B74B-0AE002E5D6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66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8255FC-6FEF-4C2D-A1CF-F792BBC3CE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4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CD3B54-D257-4B44-B593-C042BC8DFE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423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464D7A-5164-43B3-96FC-CF8AA5D08E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983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51ABF-30C5-4452-9C8F-9620400668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439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2DFEB3-2C65-4840-A565-8BB961A82F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71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1EBD5E-880B-43A0-99FD-7AD925A3B7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810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E2EF3A-87D6-4E60-9222-8BB6D99320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8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F88969-0005-4E21-AEFC-6290747679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591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6FF34D-F058-4EBB-B792-4E2D9BB9C5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53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E692-0B6F-43BB-A49E-20C7DE6327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32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4624F1-31F6-4996-B887-BA965DFF34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09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ADD2D-E76B-4407-88C6-B075732D56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223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0000FB-EE4E-4AAC-8BBF-AA73650CDA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02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47AC90-A8ED-400E-A907-35F565B8A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9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1A309-89A7-4944-8231-15D620ECD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90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C5FF43-C297-47D6-94C4-254B6D81C8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48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0B77AE-FB35-4256-BB0D-21969F4E4F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825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2541B8-47AE-478A-BF6D-19660D898D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38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F2B6D2-7826-457A-801F-9C486DCCCD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03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31745B-B84A-49AA-99BD-42A7FF2F5B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595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F2175A-2150-4E79-BFF3-335DC59E1A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187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38ECFD-76B0-4917-9214-D36103925F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39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730278-CEFF-440B-B40F-2F596328BD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926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F6090-61AB-4010-B410-C295299D50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611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B73BAA-899D-4372-A9B0-7FAF542A93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79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A696B6-CD87-44E6-8F76-FC43C01FBC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44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AF53A9-666E-4666-A916-9C08B75A1F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295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81CDBE-74D4-4DB7-A1E3-54855C700E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059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70C2FA-628B-4210-8C97-F3E023427C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20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93634A-EEE2-47BD-8B4D-045A68F766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41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E9A77C-4D22-4A2B-BDE1-2B89928D81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603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E04EA-1B46-4D86-91A7-A21B991718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69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31C7C3-A4C1-4CE6-A5A1-CA0E46A379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633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282051-7076-47C5-84FA-0E5F221FA1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91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929D02-693D-4D6B-B1AD-1E895797F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472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971C18-BC00-4483-B34A-C310B0F9D2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065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7F33D9-1A94-4737-AC7F-6E9D60F66C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666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DE181-2438-4E6D-A7A9-56ED381D84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993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D4D93-F151-4C74-BBF4-7A6AE700FB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291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C1F78-71EF-45EB-BAF5-39F2D0EB6C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65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2D3A3-BE5D-499C-B4B3-47AFDDD569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622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9AF034-F960-4D6B-8A2A-0D91C14AA8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74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39B2A-67B3-4694-A415-C3C614434B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28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55DD33-1F07-40F3-B1C1-D151D52105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9402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952C2F-47BB-43B3-8A49-C8BC26ABAE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2914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279C3C-4D09-4B6B-953D-A9204CF48E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590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BFC5D4-7555-441B-9A5A-0F2295374E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8880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BB4EC9-7814-4287-BAE2-D626E304BC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2777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AA096A-7ED2-4888-B438-C4C10FE39E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175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A89B01-4FE0-480B-AC54-7542B31A71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8467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985435-2F62-4562-93A1-15743DB9FA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F8967-8528-4BF7-A2F4-7A3A527C47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124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23B489-7FFC-4ED1-B776-88E5901253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781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C2898D-FA12-41CC-846B-938F5AFD32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380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F920C5-32EF-4A73-A68B-537E18537F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020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5E0C7A-426C-4EFC-B7FC-3AE3D1DE1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94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D4DB68-9430-42D7-9F0C-FA3D91AF90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368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53E958-F1F0-43B3-9AF8-9AC4CA9638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544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0A3D32-54D8-46DB-AC1A-27AA979CE5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602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0E6EFE-BAA2-42E3-89F1-400D30BBF1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072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F330C-89AD-4E34-B4C4-555B7EFB7F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263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D426DB-D2A7-462E-8D50-A16634A6E4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39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F3DB1C-AE28-42CF-A27F-C522796654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2648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81B81-9BDC-492C-80C9-E0E8B2FEC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169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865CF8-2C81-43CB-A8DC-E65E654868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631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FD41FB-78A0-4871-B109-A46FA2595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3382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B0BBD-3625-493D-B18F-27013CFB63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4263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3D1355-61FA-452D-80E8-5C55167176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6079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1E0F04-0E90-4EFC-8D8B-E5C62D1B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409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B6DEE-56FE-4823-A310-C2069EFBA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327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EC503E-7435-48A9-8C55-A8BD1405A6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864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1379-B480-464E-9222-4234540B39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219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3494E-4768-4A39-BC97-6DEFE51683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05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10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27"/>
          <p:cNvSpPr>
            <a:spLocks noGrp="1"/>
          </p:cNvSpPr>
          <p:nvPr>
            <p:ph type="dt" sz="half" idx="2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2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zápatí 16"/>
          <p:cNvSpPr>
            <a:spLocks noGrp="1"/>
          </p:cNvSpPr>
          <p:nvPr>
            <p:ph type="ftr" sz="quarter" idx="3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28"/>
          <p:cNvSpPr>
            <a:spLocks noGrp="1"/>
          </p:cNvSpPr>
          <p:nvPr>
            <p:ph type="sldNum" sz="quarter" idx="4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E1DABBE0-5BBD-47F8-801A-905BE8BAFF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53879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34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AA9A0992-B278-4550-8263-0BC705C2C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43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5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536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1E60074-E01C-43B1-80ED-4F6C98A530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53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6390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11BE5703-824F-4F8D-A32D-2CB926FB2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Zástupný symbol pro zápatí 7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411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146CDF8-63D1-4867-9AC3-1DD21418BB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614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dirty="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5695282-8912-4C54-A42A-90F1DA5BC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615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3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17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datum 1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číslo snímku 12"/>
          <p:cNvSpPr>
            <a:spLocks noGrp="1"/>
          </p:cNvSpPr>
          <p:nvPr>
            <p:ph type="sldNum" sz="quarter" idx="4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2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4C58FFFD-E972-4A7C-8C3D-3E0293AD14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717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7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19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7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704059D-61D1-4EEF-88E2-899335E929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22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11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5B9EF91-9334-4461-A96A-0431B9C34C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4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2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DF0B285A-9C46-4178-9385-5535295E7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2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26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4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2588E7ED-D1D2-4681-8927-C3E2D5BE10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3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229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86052677-6692-4097-AF3B-CC3C09FCE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bdélník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31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Zástupný symbol pro datum 11"/>
          <p:cNvSpPr>
            <a:spLocks noGrp="1"/>
          </p:cNvSpPr>
          <p:nvPr>
            <p:ph type="dt" sz="half" idx="2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12"/>
          <p:cNvSpPr>
            <a:spLocks noGrp="1"/>
          </p:cNvSpPr>
          <p:nvPr>
            <p:ph type="sldNum" sz="quarter" idx="4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>
              <a:defRPr sz="28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934EA864-51E5-49F7-9AD2-BB3B3E7FB2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7" name="Zástupný symbol pro zápatí 13"/>
          <p:cNvSpPr>
            <a:spLocks noGrp="1"/>
          </p:cNvSpPr>
          <p:nvPr>
            <p:ph type="ftr" sz="quarter" idx="3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0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>
          <a:solidFill>
            <a:schemeClr val="tx1"/>
          </a:solidFill>
          <a:latin typeface="+mn-lt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>
          <a:solidFill>
            <a:schemeClr val="tx1"/>
          </a:solidFill>
          <a:latin typeface="+mn-lt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5pPr>
      <a:lvl6pPr marL="22860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6pPr>
      <a:lvl7pPr marL="27432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7pPr>
      <a:lvl8pPr marL="32004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8pPr>
      <a:lvl9pPr marL="36576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685800" y="1638746"/>
            <a:ext cx="7772400" cy="1470025"/>
          </a:xfrm>
        </p:spPr>
        <p:txBody>
          <a:bodyPr/>
          <a:lstStyle/>
          <a:p>
            <a:r>
              <a:rPr lang="cs-CZ" dirty="0"/>
              <a:t>Zhoubný nádor příušní žlázy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2383624" y="2872930"/>
            <a:ext cx="6553075" cy="1752600"/>
          </a:xfrm>
        </p:spPr>
        <p:txBody>
          <a:bodyPr/>
          <a:lstStyle/>
          <a:p>
            <a:pPr algn="l"/>
            <a:r>
              <a:rPr lang="cs-CZ" sz="2800" b="1" dirty="0"/>
              <a:t>V. Chrobok, J. Šatanková, J. Dědková, </a:t>
            </a:r>
          </a:p>
          <a:p>
            <a:pPr algn="l"/>
            <a:r>
              <a:rPr lang="cs-CZ" sz="2800" b="1" dirty="0"/>
              <a:t>J. Laco, P. Kašparová</a:t>
            </a:r>
          </a:p>
          <a:p>
            <a:pPr algn="l"/>
            <a:r>
              <a:rPr lang="cs-CZ" sz="1800" dirty="0"/>
              <a:t>Klinika otorinolaryngologie a chirurgie hlavy a krku</a:t>
            </a:r>
          </a:p>
          <a:p>
            <a:pPr algn="l"/>
            <a:r>
              <a:rPr lang="cs-CZ" sz="1800" dirty="0"/>
              <a:t>Radiologická klinika</a:t>
            </a:r>
          </a:p>
          <a:p>
            <a:pPr algn="l"/>
            <a:r>
              <a:rPr lang="cs-CZ" sz="1800" dirty="0" err="1"/>
              <a:t>Fingerlandův</a:t>
            </a:r>
            <a:r>
              <a:rPr lang="cs-CZ" sz="1800" dirty="0"/>
              <a:t> ústav patologie</a:t>
            </a:r>
          </a:p>
          <a:p>
            <a:pPr algn="l"/>
            <a:r>
              <a:rPr lang="cs-CZ" sz="1800" dirty="0"/>
              <a:t>Fakultní nemocnice Hradec Králové</a:t>
            </a:r>
          </a:p>
          <a:p>
            <a:pPr algn="l"/>
            <a:r>
              <a:rPr lang="cs-CZ" sz="1800" dirty="0"/>
              <a:t>Univerzita Karlova, Lékařská fakulta v Hradci Králové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2411413" y="6092825"/>
            <a:ext cx="5473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/>
              <a:t>Multioborový kurz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3A3F8-1AC5-4E4D-884B-B4A7FB60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F32727-9A0A-48A6-899E-8E2523705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7815"/>
          <a:stretch/>
        </p:blipFill>
        <p:spPr>
          <a:xfrm>
            <a:off x="0" y="182563"/>
            <a:ext cx="9190594" cy="6492874"/>
          </a:xfrm>
        </p:spPr>
      </p:pic>
    </p:spTree>
    <p:extLst>
      <p:ext uri="{BB962C8B-B14F-4D97-AF65-F5344CB8AC3E}">
        <p14:creationId xmlns:p14="http://schemas.microsoft.com/office/powerpoint/2010/main" val="250865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3A3F8-1AC5-4E4D-884B-B4A7FB60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Spodina (zelená tuš)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76423EE-BD6D-4E6D-A289-0E2CDE7B6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>
          <a:xfrm>
            <a:off x="1188720" y="1217954"/>
            <a:ext cx="6918960" cy="5274920"/>
          </a:xfrm>
        </p:spPr>
      </p:pic>
    </p:spTree>
    <p:extLst>
      <p:ext uri="{BB962C8B-B14F-4D97-AF65-F5344CB8AC3E}">
        <p14:creationId xmlns:p14="http://schemas.microsoft.com/office/powerpoint/2010/main" val="11982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7145D-330F-4586-AEA3-07CF496B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C1BF37B-351F-43C2-8843-4415094A3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b="17447"/>
          <a:stretch/>
        </p:blipFill>
        <p:spPr>
          <a:xfrm>
            <a:off x="75397" y="826393"/>
            <a:ext cx="8993205" cy="5205214"/>
          </a:xfrm>
        </p:spPr>
      </p:pic>
    </p:spTree>
    <p:extLst>
      <p:ext uri="{BB962C8B-B14F-4D97-AF65-F5344CB8AC3E}">
        <p14:creationId xmlns:p14="http://schemas.microsoft.com/office/powerpoint/2010/main" val="63739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7145D-330F-4586-AEA3-07CF496B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BDC584-592C-4CE2-8CF7-8D4A8D757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/>
        </p:blipFill>
        <p:spPr>
          <a:xfrm>
            <a:off x="300990" y="245548"/>
            <a:ext cx="8542020" cy="6366904"/>
          </a:xfrm>
        </p:spPr>
      </p:pic>
    </p:spTree>
    <p:extLst>
      <p:ext uri="{BB962C8B-B14F-4D97-AF65-F5344CB8AC3E}">
        <p14:creationId xmlns:p14="http://schemas.microsoft.com/office/powerpoint/2010/main" val="3258803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12A1D-49F2-461E-909A-AD32400F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D6C746-53EA-4997-A7BA-D2E2B5EC8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Nízce diferencovaný karcinom </a:t>
            </a:r>
            <a:r>
              <a:rPr lang="cs-CZ" dirty="0" err="1"/>
              <a:t>parotis</a:t>
            </a:r>
            <a:endParaRPr lang="cs-CZ" dirty="0"/>
          </a:p>
          <a:p>
            <a:r>
              <a:rPr lang="cs-CZ" dirty="0"/>
              <a:t>Největší rozměr 80 mm</a:t>
            </a:r>
          </a:p>
          <a:p>
            <a:r>
              <a:rPr lang="cs-CZ" dirty="0"/>
              <a:t>Infiltrace kůže</a:t>
            </a:r>
          </a:p>
          <a:p>
            <a:r>
              <a:rPr lang="cs-CZ" dirty="0" err="1"/>
              <a:t>Angioinvaze</a:t>
            </a:r>
            <a:r>
              <a:rPr lang="cs-CZ" dirty="0"/>
              <a:t> včetně velkých žil</a:t>
            </a:r>
          </a:p>
          <a:p>
            <a:r>
              <a:rPr lang="cs-CZ" dirty="0" err="1"/>
              <a:t>Perineurlní</a:t>
            </a:r>
            <a:r>
              <a:rPr lang="cs-CZ" dirty="0"/>
              <a:t> šíření neprokázáno</a:t>
            </a:r>
          </a:p>
          <a:p>
            <a:r>
              <a:rPr lang="cs-CZ" dirty="0"/>
              <a:t>Dosah k resekčnímu okraji (zelený špendlík)</a:t>
            </a:r>
          </a:p>
          <a:p>
            <a:pPr lvl="1"/>
            <a:r>
              <a:rPr lang="cs-CZ" dirty="0"/>
              <a:t>Periost na </a:t>
            </a:r>
            <a:r>
              <a:rPr lang="cs-CZ" dirty="0" err="1"/>
              <a:t>planum</a:t>
            </a:r>
            <a:r>
              <a:rPr lang="cs-CZ" dirty="0"/>
              <a:t> </a:t>
            </a:r>
            <a:r>
              <a:rPr lang="cs-CZ" dirty="0" err="1"/>
              <a:t>mastoideum</a:t>
            </a:r>
            <a:endParaRPr lang="cs-CZ" dirty="0"/>
          </a:p>
          <a:p>
            <a:r>
              <a:rPr lang="cs-CZ" dirty="0"/>
              <a:t>Regionální uzliny bez meta</a:t>
            </a:r>
          </a:p>
          <a:p>
            <a:r>
              <a:rPr lang="cs-CZ" dirty="0"/>
              <a:t>pT4a pN0 </a:t>
            </a:r>
          </a:p>
        </p:txBody>
      </p:sp>
    </p:spTree>
    <p:extLst>
      <p:ext uri="{BB962C8B-B14F-4D97-AF65-F5344CB8AC3E}">
        <p14:creationId xmlns:p14="http://schemas.microsoft.com/office/powerpoint/2010/main" val="385885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3DAAC-0453-43AF-9FFE-DE47D6D3F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Operace 30.8.2021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D029D2-3436-4A83-9757-898DACEF6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nekrektomie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142114-C22A-40E9-872F-16FAA2ABD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3799" r="4865" b="10201"/>
          <a:stretch/>
        </p:blipFill>
        <p:spPr>
          <a:xfrm rot="16200000">
            <a:off x="5407086" y="3195477"/>
            <a:ext cx="3999577" cy="3115228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ECBBD0-C00D-45CB-83C7-7C128E2A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1415"/>
          <a:stretch/>
        </p:blipFill>
        <p:spPr>
          <a:xfrm rot="16200000">
            <a:off x="2055078" y="3117231"/>
            <a:ext cx="3999577" cy="32862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8906553-1D65-4E92-9034-3729F6FF5A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2459" r="5765" b="26467"/>
          <a:stretch/>
        </p:blipFill>
        <p:spPr>
          <a:xfrm rot="5400000">
            <a:off x="-771189" y="3704003"/>
            <a:ext cx="4014071" cy="21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8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0D447-5CB1-4192-B345-F5464C14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30.8.2021</a:t>
            </a:r>
          </a:p>
        </p:txBody>
      </p:sp>
      <p:pic>
        <p:nvPicPr>
          <p:cNvPr id="5" name="Zástupný obsah 4" descr="Obsah obrázku osoba, muž, zavřít&#10;&#10;Popis byl vytvořen automaticky">
            <a:extLst>
              <a:ext uri="{FF2B5EF4-FFF2-40B4-BE49-F238E27FC236}">
                <a16:creationId xmlns:a16="http://schemas.microsoft.com/office/drawing/2014/main" id="{98EB5923-C0ED-4737-8FF5-5CB2E8B42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35426" b="23208"/>
          <a:stretch/>
        </p:blipFill>
        <p:spPr>
          <a:xfrm rot="16200000">
            <a:off x="-18509" y="2772498"/>
            <a:ext cx="5076561" cy="2808313"/>
          </a:xfrm>
        </p:spPr>
      </p:pic>
      <p:pic>
        <p:nvPicPr>
          <p:cNvPr id="9" name="Obrázek 8" descr="Obsah obrázku osoba, špinavé&#10;&#10;Popis byl vytvořen automaticky">
            <a:extLst>
              <a:ext uri="{FF2B5EF4-FFF2-40B4-BE49-F238E27FC236}">
                <a16:creationId xmlns:a16="http://schemas.microsoft.com/office/drawing/2014/main" id="{2A96F28B-FD8E-4246-9852-32186AD8D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25277" r="2884" b="11274"/>
          <a:stretch/>
        </p:blipFill>
        <p:spPr>
          <a:xfrm rot="16200000">
            <a:off x="3927780" y="2859022"/>
            <a:ext cx="496084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9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A9045-2123-4EF5-8607-5C216655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10-11/2021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CC7FDC-53F5-40A3-87FC-D85D85890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aktinoterapie</a:t>
            </a:r>
          </a:p>
        </p:txBody>
      </p:sp>
    </p:spTree>
    <p:extLst>
      <p:ext uri="{BB962C8B-B14F-4D97-AF65-F5344CB8AC3E}">
        <p14:creationId xmlns:p14="http://schemas.microsoft.com/office/powerpoint/2010/main" val="380955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6F429-1151-4C65-A1F9-35A4EA41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9141B-20BF-4A18-9A32-DA4B609B8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Žena 76 let</a:t>
            </a:r>
          </a:p>
          <a:p>
            <a:r>
              <a:rPr lang="cs-CZ" dirty="0"/>
              <a:t>2002 </a:t>
            </a:r>
            <a:r>
              <a:rPr lang="cs-CZ" dirty="0" err="1"/>
              <a:t>uroteliální</a:t>
            </a:r>
            <a:r>
              <a:rPr lang="cs-CZ" dirty="0"/>
              <a:t> karcinom močového měchýře T1</a:t>
            </a:r>
          </a:p>
          <a:p>
            <a:r>
              <a:rPr lang="cs-CZ" dirty="0"/>
              <a:t>2011 karcinom prsu T1b N0 operace a </a:t>
            </a:r>
            <a:r>
              <a:rPr lang="cs-CZ" dirty="0" err="1"/>
              <a:t>aktino</a:t>
            </a:r>
            <a:endParaRPr lang="cs-CZ" dirty="0"/>
          </a:p>
          <a:p>
            <a:r>
              <a:rPr lang="cs-CZ" dirty="0"/>
              <a:t>6/2021 zduření na krku a </a:t>
            </a:r>
            <a:r>
              <a:rPr lang="cs-CZ" dirty="0" err="1"/>
              <a:t>parotis</a:t>
            </a:r>
            <a:r>
              <a:rPr lang="cs-CZ" dirty="0"/>
              <a:t> vlevo</a:t>
            </a:r>
          </a:p>
          <a:p>
            <a:pPr lvl="1"/>
            <a:r>
              <a:rPr lang="cs-CZ" dirty="0"/>
              <a:t>probatorní excize extramurálně</a:t>
            </a:r>
          </a:p>
          <a:p>
            <a:pPr lvl="2"/>
            <a:r>
              <a:rPr lang="cs-CZ" dirty="0"/>
              <a:t>Dediferencovaný karcinom</a:t>
            </a:r>
          </a:p>
          <a:p>
            <a:pPr lvl="1"/>
            <a:r>
              <a:rPr lang="cs-CZ" dirty="0"/>
              <a:t>13.7.2021 PET CT</a:t>
            </a:r>
          </a:p>
        </p:txBody>
      </p:sp>
    </p:spTree>
    <p:extLst>
      <p:ext uri="{BB962C8B-B14F-4D97-AF65-F5344CB8AC3E}">
        <p14:creationId xmlns:p14="http://schemas.microsoft.com/office/powerpoint/2010/main" val="94631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D077A-11EA-4CE8-ACF6-7A115FDC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PET CT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FCC4A5-C0BD-4E82-9C72-093006EF2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77B4C-5705-4ECE-9218-1B6CFD966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8" t="24306" r="38242" b="37295"/>
          <a:stretch/>
        </p:blipFill>
        <p:spPr>
          <a:xfrm>
            <a:off x="4631885" y="1619487"/>
            <a:ext cx="4131115" cy="4506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09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3953E-5869-48B9-965F-AF279E2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426896" cy="990600"/>
          </a:xfrm>
        </p:spPr>
        <p:txBody>
          <a:bodyPr/>
          <a:lstStyle/>
          <a:p>
            <a:r>
              <a:rPr lang="cs-CZ" dirty="0"/>
              <a:t>MR</a:t>
            </a:r>
            <a:br>
              <a:rPr lang="cs-CZ" dirty="0"/>
            </a:br>
            <a:r>
              <a:rPr lang="cs-CZ" sz="3200" dirty="0"/>
              <a:t>T2 - T1 vážené skeny s potlačením tuku, kontrast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37723E-09D8-4874-812A-FE2F5508A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929195"/>
            <a:ext cx="8153400" cy="3867972"/>
          </a:xfrm>
        </p:spPr>
      </p:pic>
    </p:spTree>
    <p:extLst>
      <p:ext uri="{BB962C8B-B14F-4D97-AF65-F5344CB8AC3E}">
        <p14:creationId xmlns:p14="http://schemas.microsoft.com/office/powerpoint/2010/main" val="409488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19169-5382-4DA1-8FDA-C5ECAA82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426896" cy="990600"/>
          </a:xfrm>
        </p:spPr>
        <p:txBody>
          <a:bodyPr/>
          <a:lstStyle/>
          <a:p>
            <a:r>
              <a:rPr lang="cs-CZ" dirty="0"/>
              <a:t>MR</a:t>
            </a:r>
            <a:br>
              <a:rPr lang="cs-CZ" dirty="0"/>
            </a:br>
            <a:r>
              <a:rPr lang="cs-CZ" sz="3200" dirty="0"/>
              <a:t>T2 - T1 vážené skeny s potlačením tuku, kontrast</a:t>
            </a:r>
          </a:p>
        </p:txBody>
      </p:sp>
      <p:pic>
        <p:nvPicPr>
          <p:cNvPr id="5" name="Zástupný obsah 4" descr="Obsah obrázku členovci, bezobratlí, zavřít&#10;&#10;Popis byl vytvořen automaticky">
            <a:extLst>
              <a:ext uri="{FF2B5EF4-FFF2-40B4-BE49-F238E27FC236}">
                <a16:creationId xmlns:a16="http://schemas.microsoft.com/office/drawing/2014/main" id="{CAD61D56-8EE9-45D4-96E7-BCFEDECF2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928380"/>
            <a:ext cx="8153400" cy="3869603"/>
          </a:xfrm>
        </p:spPr>
      </p:pic>
    </p:spTree>
    <p:extLst>
      <p:ext uri="{BB962C8B-B14F-4D97-AF65-F5344CB8AC3E}">
        <p14:creationId xmlns:p14="http://schemas.microsoft.com/office/powerpoint/2010/main" val="28630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D3DF8-E54C-4464-B04C-061452EE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16.8.2021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0A439-C43A-4588-9C60-E5F1858298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totální radikální </a:t>
            </a:r>
            <a:r>
              <a:rPr lang="cs-CZ" dirty="0" err="1"/>
              <a:t>parotidektomie</a:t>
            </a:r>
            <a:endParaRPr lang="cs-CZ" dirty="0"/>
          </a:p>
          <a:p>
            <a:r>
              <a:rPr lang="cs-CZ" dirty="0"/>
              <a:t>bloková krční disekce  II-V + </a:t>
            </a:r>
            <a:r>
              <a:rPr lang="cs-CZ" dirty="0" err="1"/>
              <a:t>scm</a:t>
            </a:r>
            <a:r>
              <a:rPr lang="cs-CZ" dirty="0"/>
              <a:t>, n. XI vlevo</a:t>
            </a:r>
          </a:p>
        </p:txBody>
      </p:sp>
      <p:pic>
        <p:nvPicPr>
          <p:cNvPr id="5" name="Zástupný obsah 4" descr="Obsah obrázku osoba, muž, zavřít, oliheň&#10;&#10;Popis byl vytvořen automaticky">
            <a:extLst>
              <a:ext uri="{FF2B5EF4-FFF2-40B4-BE49-F238E27FC236}">
                <a16:creationId xmlns:a16="http://schemas.microsoft.com/office/drawing/2014/main" id="{23CCA6E0-DD13-415D-AC44-93E8520D8B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r="2" b="3831"/>
          <a:stretch/>
        </p:blipFill>
        <p:spPr>
          <a:xfrm>
            <a:off x="971600" y="3550574"/>
            <a:ext cx="5544616" cy="307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76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FD9E0-75E2-4C5C-8D5A-B22E071D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16.8.2021</a:t>
            </a:r>
          </a:p>
        </p:txBody>
      </p:sp>
      <p:pic>
        <p:nvPicPr>
          <p:cNvPr id="5" name="Zástupný obsah 4" descr="Obsah obrázku osoba, interiér, humr&#10;&#10;Popis byl vytvořen automaticky">
            <a:extLst>
              <a:ext uri="{FF2B5EF4-FFF2-40B4-BE49-F238E27FC236}">
                <a16:creationId xmlns:a16="http://schemas.microsoft.com/office/drawing/2014/main" id="{2E6705D0-E2DD-40D6-B837-2108BDA64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0" t="16575" r="28522" b="17128"/>
          <a:stretch/>
        </p:blipFill>
        <p:spPr>
          <a:xfrm>
            <a:off x="107504" y="1556792"/>
            <a:ext cx="3384377" cy="3456384"/>
          </a:xfrm>
        </p:spPr>
      </p:pic>
      <p:pic>
        <p:nvPicPr>
          <p:cNvPr id="4" name="Zástupný obsah 4" descr="Obsah obrázku osoba, členovci, bezobratlí, humr&#10;&#10;Popis byl vytvořen automaticky">
            <a:extLst>
              <a:ext uri="{FF2B5EF4-FFF2-40B4-BE49-F238E27FC236}">
                <a16:creationId xmlns:a16="http://schemas.microsoft.com/office/drawing/2014/main" id="{10DA3FC4-8617-4702-9BE2-97353FDCA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25768" r="28923" b="14007"/>
          <a:stretch/>
        </p:blipFill>
        <p:spPr bwMode="auto">
          <a:xfrm rot="5400000">
            <a:off x="5612768" y="1589445"/>
            <a:ext cx="3463084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80BDE83-D16C-4D3B-A042-ED4A54A9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25768" r="11065" b="25211"/>
          <a:stretch/>
        </p:blipFill>
        <p:spPr bwMode="auto">
          <a:xfrm rot="10800000">
            <a:off x="2274032" y="4509120"/>
            <a:ext cx="4824536" cy="231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66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3A3F8-1AC5-4E4D-884B-B4A7FB60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912EE9D-0563-4B38-ABC5-FC9B49442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"/>
          <a:stretch/>
        </p:blipFill>
        <p:spPr>
          <a:xfrm>
            <a:off x="121920" y="93136"/>
            <a:ext cx="8900160" cy="6671727"/>
          </a:xfrm>
        </p:spPr>
      </p:pic>
    </p:spTree>
    <p:extLst>
      <p:ext uri="{BB962C8B-B14F-4D97-AF65-F5344CB8AC3E}">
        <p14:creationId xmlns:p14="http://schemas.microsoft.com/office/powerpoint/2010/main" val="105222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3A3F8-1AC5-4E4D-884B-B4A7FB60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Spodina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374AB6-C587-4D39-8758-11F20DE77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7815"/>
          <a:stretch/>
        </p:blipFill>
        <p:spPr>
          <a:xfrm>
            <a:off x="483870" y="1311865"/>
            <a:ext cx="7768590" cy="5411125"/>
          </a:xfrm>
        </p:spPr>
      </p:pic>
    </p:spTree>
    <p:extLst>
      <p:ext uri="{BB962C8B-B14F-4D97-AF65-F5344CB8AC3E}">
        <p14:creationId xmlns:p14="http://schemas.microsoft.com/office/powerpoint/2010/main" val="14042451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ORL_sablona">
  <a:themeElements>
    <a:clrScheme name="1_Medián 1">
      <a:dk1>
        <a:srgbClr val="775F55"/>
      </a:dk1>
      <a:lt1>
        <a:srgbClr val="FFFFFF"/>
      </a:lt1>
      <a:dk2>
        <a:srgbClr val="000000"/>
      </a:dk2>
      <a:lt2>
        <a:srgbClr val="EBDDC3"/>
      </a:lt2>
      <a:accent1>
        <a:srgbClr val="94B6D2"/>
      </a:accent1>
      <a:accent2>
        <a:srgbClr val="DD8047"/>
      </a:accent2>
      <a:accent3>
        <a:srgbClr val="AAAAAA"/>
      </a:accent3>
      <a:accent4>
        <a:srgbClr val="DADADA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edián 1">
        <a:dk1>
          <a:srgbClr val="775F55"/>
        </a:dk1>
        <a:lt1>
          <a:srgbClr val="FFFFFF"/>
        </a:lt1>
        <a:dk2>
          <a:srgbClr val="000000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AAAAAA"/>
        </a:accent3>
        <a:accent4>
          <a:srgbClr val="DADADA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Medián">
  <a:themeElements>
    <a:clrScheme name="9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9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edián">
  <a:themeElements>
    <a:clrScheme name="10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0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Medián">
  <a:themeElements>
    <a:clrScheme name="11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1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Medián">
  <a:themeElements>
    <a:clrScheme name="12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2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án">
  <a:themeElements>
    <a:clrScheme name="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dián">
  <a:themeElements>
    <a:clrScheme name="2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2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dián">
  <a:themeElements>
    <a:clrScheme name="3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3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edián">
  <a:themeElements>
    <a:clrScheme name="4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4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dián">
  <a:themeElements>
    <a:clrScheme name="5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5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edián">
  <a:themeElements>
    <a:clrScheme name="6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6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edián">
  <a:themeElements>
    <a:clrScheme name="7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7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edián">
  <a:themeElements>
    <a:clrScheme name="8_Mediá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8_Mediá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Mediá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196</Words>
  <Application>Microsoft Office PowerPoint</Application>
  <PresentationFormat>Předvádění na obrazovce (4:3)</PresentationFormat>
  <Paragraphs>44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13</vt:i4>
      </vt:variant>
      <vt:variant>
        <vt:lpstr>Nadpisy snímků</vt:lpstr>
      </vt:variant>
      <vt:variant>
        <vt:i4>17</vt:i4>
      </vt:variant>
    </vt:vector>
  </HeadingPairs>
  <TitlesOfParts>
    <vt:vector size="34" baseType="lpstr">
      <vt:lpstr>Arial</vt:lpstr>
      <vt:lpstr>Calibri</vt:lpstr>
      <vt:lpstr>Wingdings</vt:lpstr>
      <vt:lpstr>Wingdings 2</vt:lpstr>
      <vt:lpstr>prezentace_ORL_sablona</vt:lpstr>
      <vt:lpstr>Medián</vt:lpstr>
      <vt:lpstr>2_Medián</vt:lpstr>
      <vt:lpstr>3_Medián</vt:lpstr>
      <vt:lpstr>4_Medián</vt:lpstr>
      <vt:lpstr>5_Medián</vt:lpstr>
      <vt:lpstr>6_Medián</vt:lpstr>
      <vt:lpstr>7_Medián</vt:lpstr>
      <vt:lpstr>8_Medián</vt:lpstr>
      <vt:lpstr>9_Medián</vt:lpstr>
      <vt:lpstr>10_Medián</vt:lpstr>
      <vt:lpstr>11_Medián</vt:lpstr>
      <vt:lpstr>12_Medián</vt:lpstr>
      <vt:lpstr>Zhoubný nádor příušní žlázy</vt:lpstr>
      <vt:lpstr>Anamnéza</vt:lpstr>
      <vt:lpstr>PET CT</vt:lpstr>
      <vt:lpstr>MR T2 - T1 vážené skeny s potlačením tuku, kontrast</vt:lpstr>
      <vt:lpstr>MR T2 - T1 vážené skeny s potlačením tuku, kontrast</vt:lpstr>
      <vt:lpstr>Operace 16.8.2021</vt:lpstr>
      <vt:lpstr>Operace 16.8.2021</vt:lpstr>
      <vt:lpstr>Prezentace aplikace PowerPoint</vt:lpstr>
      <vt:lpstr>Spodina</vt:lpstr>
      <vt:lpstr>Prezentace aplikace PowerPoint</vt:lpstr>
      <vt:lpstr>Spodina (zelená tuš)</vt:lpstr>
      <vt:lpstr>Prezentace aplikace PowerPoint</vt:lpstr>
      <vt:lpstr>Prezentace aplikace PowerPoint</vt:lpstr>
      <vt:lpstr>Histologie</vt:lpstr>
      <vt:lpstr>Operace 30.8.2021</vt:lpstr>
      <vt:lpstr>Operace 30.8.2021</vt:lpstr>
      <vt:lpstr>10-11/2021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přednášky</dc:title>
  <dc:creator>Chrobok Viktor</dc:creator>
  <cp:lastModifiedBy>Kašparová, Petra</cp:lastModifiedBy>
  <cp:revision>10</cp:revision>
  <dcterms:created xsi:type="dcterms:W3CDTF">2021-08-17T06:55:25Z</dcterms:created>
  <dcterms:modified xsi:type="dcterms:W3CDTF">2021-09-25T18:23:05Z</dcterms:modified>
</cp:coreProperties>
</file>